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3" r:id="rId2"/>
    <p:sldMasterId id="2147483686" r:id="rId3"/>
    <p:sldMasterId id="2147483699" r:id="rId4"/>
  </p:sldMasterIdLst>
  <p:notesMasterIdLst>
    <p:notesMasterId r:id="rId63"/>
  </p:notesMasterIdLst>
  <p:handoutMasterIdLst>
    <p:handoutMasterId r:id="rId64"/>
  </p:handoutMasterIdLst>
  <p:sldIdLst>
    <p:sldId id="355" r:id="rId5"/>
    <p:sldId id="269" r:id="rId6"/>
    <p:sldId id="320" r:id="rId7"/>
    <p:sldId id="322" r:id="rId8"/>
    <p:sldId id="270" r:id="rId9"/>
    <p:sldId id="326" r:id="rId10"/>
    <p:sldId id="271" r:id="rId11"/>
    <p:sldId id="366" r:id="rId12"/>
    <p:sldId id="265" r:id="rId13"/>
    <p:sldId id="330" r:id="rId14"/>
    <p:sldId id="329" r:id="rId15"/>
    <p:sldId id="331" r:id="rId16"/>
    <p:sldId id="332" r:id="rId17"/>
    <p:sldId id="370" r:id="rId18"/>
    <p:sldId id="356" r:id="rId19"/>
    <p:sldId id="291" r:id="rId20"/>
    <p:sldId id="276" r:id="rId21"/>
    <p:sldId id="335" r:id="rId22"/>
    <p:sldId id="378" r:id="rId23"/>
    <p:sldId id="308" r:id="rId24"/>
    <p:sldId id="313" r:id="rId25"/>
    <p:sldId id="314" r:id="rId26"/>
    <p:sldId id="361" r:id="rId27"/>
    <p:sldId id="309" r:id="rId28"/>
    <p:sldId id="310" r:id="rId29"/>
    <p:sldId id="312" r:id="rId30"/>
    <p:sldId id="315" r:id="rId31"/>
    <p:sldId id="316" r:id="rId32"/>
    <p:sldId id="362" r:id="rId33"/>
    <p:sldId id="363" r:id="rId34"/>
    <p:sldId id="290" r:id="rId35"/>
    <p:sldId id="337" r:id="rId36"/>
    <p:sldId id="277" r:id="rId37"/>
    <p:sldId id="279" r:id="rId38"/>
    <p:sldId id="293" r:id="rId39"/>
    <p:sldId id="383" r:id="rId40"/>
    <p:sldId id="379" r:id="rId41"/>
    <p:sldId id="295" r:id="rId42"/>
    <p:sldId id="377" r:id="rId43"/>
    <p:sldId id="384" r:id="rId44"/>
    <p:sldId id="382" r:id="rId45"/>
    <p:sldId id="338" r:id="rId46"/>
    <p:sldId id="302" r:id="rId47"/>
    <p:sldId id="303" r:id="rId48"/>
    <p:sldId id="344" r:id="rId49"/>
    <p:sldId id="360" r:id="rId50"/>
    <p:sldId id="347" r:id="rId51"/>
    <p:sldId id="345" r:id="rId52"/>
    <p:sldId id="365" r:id="rId53"/>
    <p:sldId id="339" r:id="rId54"/>
    <p:sldId id="371" r:id="rId55"/>
    <p:sldId id="373" r:id="rId56"/>
    <p:sldId id="376" r:id="rId57"/>
    <p:sldId id="351" r:id="rId58"/>
    <p:sldId id="352" r:id="rId59"/>
    <p:sldId id="380" r:id="rId60"/>
    <p:sldId id="381" r:id="rId61"/>
    <p:sldId id="353" r:id="rId62"/>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54" autoAdjust="0"/>
    <p:restoredTop sz="94658" autoAdjust="0"/>
  </p:normalViewPr>
  <p:slideViewPr>
    <p:cSldViewPr>
      <p:cViewPr varScale="1">
        <p:scale>
          <a:sx n="79" d="100"/>
          <a:sy n="79" d="100"/>
        </p:scale>
        <p:origin x="1718" y="72"/>
      </p:cViewPr>
      <p:guideLst>
        <p:guide orient="horz" pos="2160"/>
        <p:guide pos="2880"/>
      </p:guideLst>
    </p:cSldViewPr>
  </p:slideViewPr>
  <p:notesTextViewPr>
    <p:cViewPr>
      <p:scale>
        <a:sx n="1" d="1"/>
        <a:sy n="1" d="1"/>
      </p:scale>
      <p:origin x="0" y="0"/>
    </p:cViewPr>
  </p:notesTextViewPr>
  <p:sorterViewPr>
    <p:cViewPr>
      <p:scale>
        <a:sx n="70" d="100"/>
        <a:sy n="70" d="100"/>
      </p:scale>
      <p:origin x="0" y="495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290" tIns="46145" rIns="92290" bIns="46145" rtlCol="0"/>
          <a:lstStyle>
            <a:lvl1pPr algn="l">
              <a:defRPr sz="1200"/>
            </a:lvl1pPr>
          </a:lstStyle>
          <a:p>
            <a:endParaRPr lang="en-US"/>
          </a:p>
        </p:txBody>
      </p:sp>
      <p:sp>
        <p:nvSpPr>
          <p:cNvPr id="3" name="Date Placeholder 2"/>
          <p:cNvSpPr>
            <a:spLocks noGrp="1"/>
          </p:cNvSpPr>
          <p:nvPr>
            <p:ph type="dt" sz="quarter" idx="1"/>
          </p:nvPr>
        </p:nvSpPr>
        <p:spPr>
          <a:xfrm>
            <a:off x="3970939" y="1"/>
            <a:ext cx="3037840" cy="464820"/>
          </a:xfrm>
          <a:prstGeom prst="rect">
            <a:avLst/>
          </a:prstGeom>
        </p:spPr>
        <p:txBody>
          <a:bodyPr vert="horz" lIns="92290" tIns="46145" rIns="92290" bIns="46145" rtlCol="0"/>
          <a:lstStyle>
            <a:lvl1pPr algn="r">
              <a:defRPr sz="1200"/>
            </a:lvl1pPr>
          </a:lstStyle>
          <a:p>
            <a:fld id="{DF56E2EF-C7D0-49E1-9579-70B2224E2641}" type="datetimeFigureOut">
              <a:rPr lang="en-US" smtClean="0"/>
              <a:t>3/27/2017</a:t>
            </a:fld>
            <a:endParaRPr lang="en-US"/>
          </a:p>
        </p:txBody>
      </p:sp>
      <p:sp>
        <p:nvSpPr>
          <p:cNvPr id="4" name="Footer Placeholder 3"/>
          <p:cNvSpPr>
            <a:spLocks noGrp="1"/>
          </p:cNvSpPr>
          <p:nvPr>
            <p:ph type="ftr" sz="quarter" idx="2"/>
          </p:nvPr>
        </p:nvSpPr>
        <p:spPr>
          <a:xfrm>
            <a:off x="0" y="8829968"/>
            <a:ext cx="3037840" cy="464820"/>
          </a:xfrm>
          <a:prstGeom prst="rect">
            <a:avLst/>
          </a:prstGeom>
        </p:spPr>
        <p:txBody>
          <a:bodyPr vert="horz" lIns="92290" tIns="46145" rIns="92290" bIns="46145" rtlCol="0" anchor="b"/>
          <a:lstStyle>
            <a:lvl1pPr algn="l">
              <a:defRPr sz="1200"/>
            </a:lvl1pPr>
          </a:lstStyle>
          <a:p>
            <a:endParaRPr lang="en-US"/>
          </a:p>
        </p:txBody>
      </p:sp>
      <p:sp>
        <p:nvSpPr>
          <p:cNvPr id="5" name="Slide Number Placeholder 4"/>
          <p:cNvSpPr>
            <a:spLocks noGrp="1"/>
          </p:cNvSpPr>
          <p:nvPr>
            <p:ph type="sldNum" sz="quarter" idx="3"/>
          </p:nvPr>
        </p:nvSpPr>
        <p:spPr>
          <a:xfrm>
            <a:off x="3970939" y="8829968"/>
            <a:ext cx="3037840" cy="464820"/>
          </a:xfrm>
          <a:prstGeom prst="rect">
            <a:avLst/>
          </a:prstGeom>
        </p:spPr>
        <p:txBody>
          <a:bodyPr vert="horz" lIns="92290" tIns="46145" rIns="92290" bIns="46145" rtlCol="0" anchor="b"/>
          <a:lstStyle>
            <a:lvl1pPr algn="r">
              <a:defRPr sz="1200"/>
            </a:lvl1pPr>
          </a:lstStyle>
          <a:p>
            <a:fld id="{3B68B81D-211D-4E5C-98AF-4B1F6B5EBBAA}" type="slidenum">
              <a:rPr lang="en-US" smtClean="0"/>
              <a:t>‹#›</a:t>
            </a:fld>
            <a:endParaRPr lang="en-US"/>
          </a:p>
        </p:txBody>
      </p:sp>
    </p:spTree>
    <p:extLst>
      <p:ext uri="{BB962C8B-B14F-4D97-AF65-F5344CB8AC3E}">
        <p14:creationId xmlns:p14="http://schemas.microsoft.com/office/powerpoint/2010/main" val="1552941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290" tIns="46145" rIns="92290" bIns="46145" rtlCol="0"/>
          <a:lstStyle>
            <a:lvl1pPr algn="l">
              <a:defRPr sz="1200"/>
            </a:lvl1pPr>
          </a:lstStyle>
          <a:p>
            <a:endParaRPr lang="en-US"/>
          </a:p>
        </p:txBody>
      </p:sp>
      <p:sp>
        <p:nvSpPr>
          <p:cNvPr id="3" name="Date Placeholder 2"/>
          <p:cNvSpPr>
            <a:spLocks noGrp="1"/>
          </p:cNvSpPr>
          <p:nvPr>
            <p:ph type="dt" idx="1"/>
          </p:nvPr>
        </p:nvSpPr>
        <p:spPr>
          <a:xfrm>
            <a:off x="3970939" y="1"/>
            <a:ext cx="3037840" cy="464820"/>
          </a:xfrm>
          <a:prstGeom prst="rect">
            <a:avLst/>
          </a:prstGeom>
        </p:spPr>
        <p:txBody>
          <a:bodyPr vert="horz" lIns="92290" tIns="46145" rIns="92290" bIns="46145" rtlCol="0"/>
          <a:lstStyle>
            <a:lvl1pPr algn="r">
              <a:defRPr sz="1200"/>
            </a:lvl1pPr>
          </a:lstStyle>
          <a:p>
            <a:fld id="{E9F1BC3C-8FE8-4947-BB7A-9453CC2F34C9}" type="datetimeFigureOut">
              <a:rPr lang="en-US" smtClean="0"/>
              <a:t>3/27/2017</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2290" tIns="46145" rIns="92290" bIns="46145" rtlCol="0" anchor="ctr"/>
          <a:lstStyle/>
          <a:p>
            <a:endParaRPr lang="en-US"/>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2290" tIns="46145" rIns="92290" bIns="46145"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8"/>
            <a:ext cx="3037840" cy="464820"/>
          </a:xfrm>
          <a:prstGeom prst="rect">
            <a:avLst/>
          </a:prstGeom>
        </p:spPr>
        <p:txBody>
          <a:bodyPr vert="horz" lIns="92290" tIns="46145" rIns="92290" bIns="46145" rtlCol="0" anchor="b"/>
          <a:lstStyle>
            <a:lvl1pPr algn="l">
              <a:defRPr sz="1200"/>
            </a:lvl1pPr>
          </a:lstStyle>
          <a:p>
            <a:endParaRPr lang="en-US"/>
          </a:p>
        </p:txBody>
      </p:sp>
      <p:sp>
        <p:nvSpPr>
          <p:cNvPr id="7" name="Slide Number Placeholder 6"/>
          <p:cNvSpPr>
            <a:spLocks noGrp="1"/>
          </p:cNvSpPr>
          <p:nvPr>
            <p:ph type="sldNum" sz="quarter" idx="5"/>
          </p:nvPr>
        </p:nvSpPr>
        <p:spPr>
          <a:xfrm>
            <a:off x="3970939" y="8829968"/>
            <a:ext cx="3037840" cy="464820"/>
          </a:xfrm>
          <a:prstGeom prst="rect">
            <a:avLst/>
          </a:prstGeom>
        </p:spPr>
        <p:txBody>
          <a:bodyPr vert="horz" lIns="92290" tIns="46145" rIns="92290" bIns="46145" rtlCol="0" anchor="b"/>
          <a:lstStyle>
            <a:lvl1pPr algn="r">
              <a:defRPr sz="1200"/>
            </a:lvl1pPr>
          </a:lstStyle>
          <a:p>
            <a:fld id="{84008EDE-9E6B-4EB4-8602-D42618A17364}" type="slidenum">
              <a:rPr lang="en-US" smtClean="0"/>
              <a:t>‹#›</a:t>
            </a:fld>
            <a:endParaRPr lang="en-US"/>
          </a:p>
        </p:txBody>
      </p:sp>
    </p:spTree>
    <p:extLst>
      <p:ext uri="{BB962C8B-B14F-4D97-AF65-F5344CB8AC3E}">
        <p14:creationId xmlns:p14="http://schemas.microsoft.com/office/powerpoint/2010/main" val="2375533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charset="0"/>
              </a:defRPr>
            </a:lvl1pPr>
            <a:lvl2pPr marL="749853" indent="-288405">
              <a:defRPr sz="1300">
                <a:solidFill>
                  <a:schemeClr val="tx1"/>
                </a:solidFill>
                <a:latin typeface="Arial" charset="0"/>
              </a:defRPr>
            </a:lvl2pPr>
            <a:lvl3pPr marL="1153622" indent="-230725">
              <a:defRPr sz="1300">
                <a:solidFill>
                  <a:schemeClr val="tx1"/>
                </a:solidFill>
                <a:latin typeface="Arial" charset="0"/>
              </a:defRPr>
            </a:lvl3pPr>
            <a:lvl4pPr marL="1615070" indent="-230725">
              <a:defRPr sz="1300">
                <a:solidFill>
                  <a:schemeClr val="tx1"/>
                </a:solidFill>
                <a:latin typeface="Arial" charset="0"/>
              </a:defRPr>
            </a:lvl4pPr>
            <a:lvl5pPr marL="2076518" indent="-230725">
              <a:defRPr sz="1300">
                <a:solidFill>
                  <a:schemeClr val="tx1"/>
                </a:solidFill>
                <a:latin typeface="Arial" charset="0"/>
              </a:defRPr>
            </a:lvl5pPr>
            <a:lvl6pPr marL="2537968" indent="-230725" algn="ctr" eaLnBrk="0" fontAlgn="base" hangingPunct="0">
              <a:spcBef>
                <a:spcPct val="0"/>
              </a:spcBef>
              <a:spcAft>
                <a:spcPct val="0"/>
              </a:spcAft>
              <a:defRPr sz="1300">
                <a:solidFill>
                  <a:schemeClr val="tx1"/>
                </a:solidFill>
                <a:latin typeface="Arial" charset="0"/>
              </a:defRPr>
            </a:lvl6pPr>
            <a:lvl7pPr marL="2999416" indent="-230725" algn="ctr" eaLnBrk="0" fontAlgn="base" hangingPunct="0">
              <a:spcBef>
                <a:spcPct val="0"/>
              </a:spcBef>
              <a:spcAft>
                <a:spcPct val="0"/>
              </a:spcAft>
              <a:defRPr sz="1300">
                <a:solidFill>
                  <a:schemeClr val="tx1"/>
                </a:solidFill>
                <a:latin typeface="Arial" charset="0"/>
              </a:defRPr>
            </a:lvl7pPr>
            <a:lvl8pPr marL="3460865" indent="-230725" algn="ctr" eaLnBrk="0" fontAlgn="base" hangingPunct="0">
              <a:spcBef>
                <a:spcPct val="0"/>
              </a:spcBef>
              <a:spcAft>
                <a:spcPct val="0"/>
              </a:spcAft>
              <a:defRPr sz="1300">
                <a:solidFill>
                  <a:schemeClr val="tx1"/>
                </a:solidFill>
                <a:latin typeface="Arial" charset="0"/>
              </a:defRPr>
            </a:lvl8pPr>
            <a:lvl9pPr marL="3922312" indent="-230725" algn="ctr" eaLnBrk="0" fontAlgn="base" hangingPunct="0">
              <a:spcBef>
                <a:spcPct val="0"/>
              </a:spcBef>
              <a:spcAft>
                <a:spcPct val="0"/>
              </a:spcAft>
              <a:defRPr sz="1300">
                <a:solidFill>
                  <a:schemeClr val="tx1"/>
                </a:solidFill>
                <a:latin typeface="Arial" charset="0"/>
              </a:defRPr>
            </a:lvl9pPr>
          </a:lstStyle>
          <a:p>
            <a:fld id="{6BA3D036-A79B-459E-8DDA-7A28468F3B84}" type="slidenum">
              <a:rPr lang="en-US" altLang="en-US" sz="1200"/>
              <a:pPr/>
              <a:t>1</a:t>
            </a:fld>
            <a:endParaRPr lang="en-US" alt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806472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9DD910-7824-4D09-B313-52E19A9DED68}" type="slidenum">
              <a:rPr lang="en-US" smtClean="0"/>
              <a:pPr>
                <a:defRPr/>
              </a:pPr>
              <a:t>16</a:t>
            </a:fld>
            <a:endParaRPr lang="en-US" dirty="0"/>
          </a:p>
        </p:txBody>
      </p:sp>
    </p:spTree>
    <p:extLst>
      <p:ext uri="{BB962C8B-B14F-4D97-AF65-F5344CB8AC3E}">
        <p14:creationId xmlns:p14="http://schemas.microsoft.com/office/powerpoint/2010/main" val="844131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endParaRPr lang="en-US" b="0" u="none" dirty="0"/>
          </a:p>
        </p:txBody>
      </p:sp>
      <p:sp>
        <p:nvSpPr>
          <p:cNvPr id="115716" name="Slide Number Placeholder 3"/>
          <p:cNvSpPr>
            <a:spLocks noGrp="1"/>
          </p:cNvSpPr>
          <p:nvPr>
            <p:ph type="sldNum" sz="quarter" idx="5"/>
          </p:nvPr>
        </p:nvSpPr>
        <p:spPr>
          <a:noFill/>
        </p:spPr>
        <p:txBody>
          <a:bodyPr/>
          <a:lstStyle/>
          <a:p>
            <a:pPr defTabSz="919668"/>
            <a:fld id="{59C5AF21-B86A-47E7-871E-059D5C847195}" type="slidenum">
              <a:rPr lang="en-US" smtClean="0">
                <a:latin typeface="Arial" pitchFamily="34" charset="0"/>
              </a:rPr>
              <a:pPr defTabSz="919668"/>
              <a:t>17</a:t>
            </a:fld>
            <a:endParaRPr lang="en-US" smtClean="0">
              <a:latin typeface="Arial" pitchFamily="34" charset="0"/>
            </a:endParaRPr>
          </a:p>
        </p:txBody>
      </p:sp>
    </p:spTree>
    <p:extLst>
      <p:ext uri="{BB962C8B-B14F-4D97-AF65-F5344CB8AC3E}">
        <p14:creationId xmlns:p14="http://schemas.microsoft.com/office/powerpoint/2010/main" val="3620413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p:spPr>
        <p:txBody>
          <a:bodyPr/>
          <a:lstStyle/>
          <a:p>
            <a:endParaRPr lang="en-US" dirty="0" smtClean="0"/>
          </a:p>
        </p:txBody>
      </p:sp>
      <p:sp>
        <p:nvSpPr>
          <p:cNvPr id="96260" name="Slide Number Placeholder 3"/>
          <p:cNvSpPr>
            <a:spLocks noGrp="1"/>
          </p:cNvSpPr>
          <p:nvPr>
            <p:ph type="sldNum" sz="quarter" idx="5"/>
          </p:nvPr>
        </p:nvSpPr>
        <p:spPr>
          <a:noFill/>
        </p:spPr>
        <p:txBody>
          <a:bodyPr/>
          <a:lstStyle/>
          <a:p>
            <a:pPr defTabSz="928491"/>
            <a:fld id="{C45F1282-F12F-4528-91DA-B74A99837A97}" type="slidenum">
              <a:rPr lang="en-US" smtClean="0">
                <a:latin typeface="Arial" pitchFamily="34" charset="0"/>
              </a:rPr>
              <a:pPr defTabSz="928491"/>
              <a:t>18</a:t>
            </a:fld>
            <a:endParaRPr lang="en-US" smtClean="0">
              <a:latin typeface="Arial" pitchFamily="34" charset="0"/>
            </a:endParaRPr>
          </a:p>
        </p:txBody>
      </p:sp>
    </p:spTree>
    <p:extLst>
      <p:ext uri="{BB962C8B-B14F-4D97-AF65-F5344CB8AC3E}">
        <p14:creationId xmlns:p14="http://schemas.microsoft.com/office/powerpoint/2010/main" val="716242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118788" name="Slide Number Placeholder 3"/>
          <p:cNvSpPr>
            <a:spLocks noGrp="1"/>
          </p:cNvSpPr>
          <p:nvPr>
            <p:ph type="sldNum" sz="quarter" idx="5"/>
          </p:nvPr>
        </p:nvSpPr>
        <p:spPr>
          <a:noFill/>
        </p:spPr>
        <p:txBody>
          <a:bodyPr/>
          <a:lstStyle/>
          <a:p>
            <a:pPr defTabSz="928491"/>
            <a:fld id="{C453772C-2192-4F3F-8A1E-F502D80CB56E}" type="slidenum">
              <a:rPr lang="en-US">
                <a:solidFill>
                  <a:prstClr val="black"/>
                </a:solidFill>
                <a:latin typeface="Arial" pitchFamily="34" charset="0"/>
              </a:rPr>
              <a:pPr defTabSz="928491"/>
              <a:t>19</a:t>
            </a:fld>
            <a:endParaRPr lang="en-US">
              <a:solidFill>
                <a:prstClr val="black"/>
              </a:solidFill>
              <a:latin typeface="Arial" pitchFamily="34" charset="0"/>
            </a:endParaRPr>
          </a:p>
        </p:txBody>
      </p:sp>
    </p:spTree>
    <p:extLst>
      <p:ext uri="{BB962C8B-B14F-4D97-AF65-F5344CB8AC3E}">
        <p14:creationId xmlns:p14="http://schemas.microsoft.com/office/powerpoint/2010/main" val="3944229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p:spPr>
        <p:txBody>
          <a:bodyPr/>
          <a:lstStyle/>
          <a:p>
            <a:endParaRPr lang="en-US" dirty="0" smtClean="0"/>
          </a:p>
        </p:txBody>
      </p:sp>
      <p:sp>
        <p:nvSpPr>
          <p:cNvPr id="97284" name="Slide Number Placeholder 3"/>
          <p:cNvSpPr>
            <a:spLocks noGrp="1"/>
          </p:cNvSpPr>
          <p:nvPr>
            <p:ph type="sldNum" sz="quarter" idx="5"/>
          </p:nvPr>
        </p:nvSpPr>
        <p:spPr>
          <a:noFill/>
        </p:spPr>
        <p:txBody>
          <a:bodyPr/>
          <a:lstStyle/>
          <a:p>
            <a:pPr defTabSz="919668"/>
            <a:fld id="{C354144C-0764-4274-A928-DA88B5D0C6E9}" type="slidenum">
              <a:rPr lang="en-US" smtClean="0">
                <a:latin typeface="Arial" pitchFamily="34" charset="0"/>
              </a:rPr>
              <a:pPr defTabSz="919668"/>
              <a:t>20</a:t>
            </a:fld>
            <a:endParaRPr lang="en-US" smtClean="0">
              <a:latin typeface="Arial" pitchFamily="34" charset="0"/>
            </a:endParaRPr>
          </a:p>
        </p:txBody>
      </p:sp>
    </p:spTree>
    <p:extLst>
      <p:ext uri="{BB962C8B-B14F-4D97-AF65-F5344CB8AC3E}">
        <p14:creationId xmlns:p14="http://schemas.microsoft.com/office/powerpoint/2010/main" val="580947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103428" name="Slide Number Placeholder 3"/>
          <p:cNvSpPr>
            <a:spLocks noGrp="1"/>
          </p:cNvSpPr>
          <p:nvPr>
            <p:ph type="sldNum" sz="quarter" idx="5"/>
          </p:nvPr>
        </p:nvSpPr>
        <p:spPr>
          <a:noFill/>
        </p:spPr>
        <p:txBody>
          <a:bodyPr/>
          <a:lstStyle/>
          <a:p>
            <a:pPr defTabSz="919668"/>
            <a:fld id="{B4B153A6-BAD1-451D-97E9-97CB4B918B91}" type="slidenum">
              <a:rPr lang="en-US" smtClean="0">
                <a:latin typeface="Arial" pitchFamily="34" charset="0"/>
              </a:rPr>
              <a:pPr defTabSz="919668"/>
              <a:t>21</a:t>
            </a:fld>
            <a:endParaRPr lang="en-US" smtClean="0">
              <a:latin typeface="Arial" pitchFamily="34" charset="0"/>
            </a:endParaRPr>
          </a:p>
        </p:txBody>
      </p:sp>
    </p:spTree>
    <p:extLst>
      <p:ext uri="{BB962C8B-B14F-4D97-AF65-F5344CB8AC3E}">
        <p14:creationId xmlns:p14="http://schemas.microsoft.com/office/powerpoint/2010/main" val="566463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104452" name="Slide Number Placeholder 3"/>
          <p:cNvSpPr>
            <a:spLocks noGrp="1"/>
          </p:cNvSpPr>
          <p:nvPr>
            <p:ph type="sldNum" sz="quarter" idx="5"/>
          </p:nvPr>
        </p:nvSpPr>
        <p:spPr>
          <a:noFill/>
        </p:spPr>
        <p:txBody>
          <a:bodyPr/>
          <a:lstStyle/>
          <a:p>
            <a:pPr defTabSz="919668"/>
            <a:fld id="{321B91DD-7140-476E-9128-1DD9E2BF9704}" type="slidenum">
              <a:rPr lang="en-US" smtClean="0">
                <a:latin typeface="Arial" pitchFamily="34" charset="0"/>
              </a:rPr>
              <a:pPr defTabSz="919668"/>
              <a:t>22</a:t>
            </a:fld>
            <a:endParaRPr lang="en-US" smtClean="0">
              <a:latin typeface="Arial" pitchFamily="34" charset="0"/>
            </a:endParaRPr>
          </a:p>
        </p:txBody>
      </p:sp>
    </p:spTree>
    <p:extLst>
      <p:ext uri="{BB962C8B-B14F-4D97-AF65-F5344CB8AC3E}">
        <p14:creationId xmlns:p14="http://schemas.microsoft.com/office/powerpoint/2010/main" val="1633593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98308" name="Slide Number Placeholder 3"/>
          <p:cNvSpPr>
            <a:spLocks noGrp="1"/>
          </p:cNvSpPr>
          <p:nvPr>
            <p:ph type="sldNum" sz="quarter" idx="5"/>
          </p:nvPr>
        </p:nvSpPr>
        <p:spPr>
          <a:noFill/>
        </p:spPr>
        <p:txBody>
          <a:bodyPr/>
          <a:lstStyle/>
          <a:p>
            <a:pPr defTabSz="919668"/>
            <a:fld id="{A17F0539-2F1F-407F-88F0-C9EFCDBBCF6B}" type="slidenum">
              <a:rPr lang="en-US" smtClean="0">
                <a:latin typeface="Arial" pitchFamily="34" charset="0"/>
              </a:rPr>
              <a:pPr defTabSz="919668"/>
              <a:t>24</a:t>
            </a:fld>
            <a:endParaRPr lang="en-US" smtClean="0">
              <a:latin typeface="Arial" pitchFamily="34" charset="0"/>
            </a:endParaRPr>
          </a:p>
        </p:txBody>
      </p:sp>
    </p:spTree>
    <p:extLst>
      <p:ext uri="{BB962C8B-B14F-4D97-AF65-F5344CB8AC3E}">
        <p14:creationId xmlns:p14="http://schemas.microsoft.com/office/powerpoint/2010/main" val="3539158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99332" name="Slide Number Placeholder 3"/>
          <p:cNvSpPr>
            <a:spLocks noGrp="1"/>
          </p:cNvSpPr>
          <p:nvPr>
            <p:ph type="sldNum" sz="quarter" idx="5"/>
          </p:nvPr>
        </p:nvSpPr>
        <p:spPr>
          <a:noFill/>
        </p:spPr>
        <p:txBody>
          <a:bodyPr/>
          <a:lstStyle/>
          <a:p>
            <a:pPr defTabSz="919668"/>
            <a:fld id="{2CACD01F-F726-440A-A670-B7DEC0A36D3A}" type="slidenum">
              <a:rPr lang="en-US" smtClean="0">
                <a:latin typeface="Arial" pitchFamily="34" charset="0"/>
              </a:rPr>
              <a:pPr defTabSz="919668"/>
              <a:t>25</a:t>
            </a:fld>
            <a:endParaRPr lang="en-US" smtClean="0">
              <a:latin typeface="Arial" pitchFamily="34" charset="0"/>
            </a:endParaRPr>
          </a:p>
        </p:txBody>
      </p:sp>
    </p:spTree>
    <p:extLst>
      <p:ext uri="{BB962C8B-B14F-4D97-AF65-F5344CB8AC3E}">
        <p14:creationId xmlns:p14="http://schemas.microsoft.com/office/powerpoint/2010/main" val="495391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endParaRPr lang="en-US" dirty="0" smtClean="0"/>
          </a:p>
        </p:txBody>
      </p:sp>
      <p:sp>
        <p:nvSpPr>
          <p:cNvPr id="102404" name="Slide Number Placeholder 3"/>
          <p:cNvSpPr>
            <a:spLocks noGrp="1"/>
          </p:cNvSpPr>
          <p:nvPr>
            <p:ph type="sldNum" sz="quarter" idx="5"/>
          </p:nvPr>
        </p:nvSpPr>
        <p:spPr>
          <a:noFill/>
        </p:spPr>
        <p:txBody>
          <a:bodyPr/>
          <a:lstStyle/>
          <a:p>
            <a:pPr defTabSz="919668"/>
            <a:fld id="{1E928A51-762E-448C-A0E5-CD667E153620}" type="slidenum">
              <a:rPr lang="en-US" smtClean="0">
                <a:latin typeface="Arial" pitchFamily="34" charset="0"/>
              </a:rPr>
              <a:pPr defTabSz="919668"/>
              <a:t>26</a:t>
            </a:fld>
            <a:endParaRPr lang="en-US" smtClean="0">
              <a:latin typeface="Arial" pitchFamily="34" charset="0"/>
            </a:endParaRPr>
          </a:p>
        </p:txBody>
      </p:sp>
    </p:spTree>
    <p:extLst>
      <p:ext uri="{BB962C8B-B14F-4D97-AF65-F5344CB8AC3E}">
        <p14:creationId xmlns:p14="http://schemas.microsoft.com/office/powerpoint/2010/main" val="280932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During</a:t>
            </a:r>
            <a:r>
              <a:rPr lang="en-US" i="1" baseline="0" dirty="0" smtClean="0"/>
              <a:t> the Cold War, the threat was readily apparent as we had no doubt who and what the enemy was.  Today, the situation is more dynamic as the threat can come from anywhere at any time.  Our commitment to and pride in the deterrence mission is critical and must be unwavering.</a:t>
            </a:r>
            <a:endParaRPr lang="en-US" i="1" dirty="0" smtClean="0"/>
          </a:p>
          <a:p>
            <a:endParaRPr lang="en-US" dirty="0" smtClean="0"/>
          </a:p>
          <a:p>
            <a:pPr marL="169784" indent="-169784">
              <a:buFont typeface="Arial" panose="020B0604020202020204" pitchFamily="34" charset="0"/>
              <a:buChar char="•"/>
            </a:pPr>
            <a:r>
              <a:rPr lang="en-US" dirty="0" smtClean="0"/>
              <a:t>The decades-long Cold War with the Soviet Union fostered a rich legacy of commitment and professionalism </a:t>
            </a:r>
            <a:r>
              <a:rPr lang="en-US" baseline="0" dirty="0" smtClean="0"/>
              <a:t>      </a:t>
            </a:r>
            <a:r>
              <a:rPr lang="en-US" dirty="0" smtClean="0"/>
              <a:t>(built on extremely high-levels of nuclear surety) for the Air Force Nuclear Enterprise.  The consequences of not “standing up to the Cold War threat” would have been dire for America – and our perseverance was, and remains, a huge source of pride for the nuclear professionals who served then and now. </a:t>
            </a:r>
          </a:p>
          <a:p>
            <a:pPr marL="169784" indent="-169784">
              <a:buSzPct val="110000"/>
              <a:buFont typeface="Arial" panose="020B0604020202020204" pitchFamily="34" charset="0"/>
              <a:buChar char="•"/>
            </a:pPr>
            <a:r>
              <a:rPr lang="en-US" dirty="0" smtClean="0"/>
              <a:t>While the threats we face today are not the same as the Cold War, our deterrence mission remains a crucial element of America’s national security posture and will continue as such well into the future.  Similarly, you should be fully aware of and appreciate the magnitude and importance of your mission – and feel no less pride in your contributions than the nuclear professionals of past decades. </a:t>
            </a:r>
            <a:endParaRPr lang="en-US" dirty="0"/>
          </a:p>
        </p:txBody>
      </p:sp>
      <p:sp>
        <p:nvSpPr>
          <p:cNvPr id="4" name="Slide Number Placeholder 3"/>
          <p:cNvSpPr>
            <a:spLocks noGrp="1"/>
          </p:cNvSpPr>
          <p:nvPr>
            <p:ph type="sldNum" sz="quarter" idx="10"/>
          </p:nvPr>
        </p:nvSpPr>
        <p:spPr/>
        <p:txBody>
          <a:bodyPr/>
          <a:lstStyle/>
          <a:p>
            <a:pPr>
              <a:defRPr/>
            </a:pPr>
            <a:fld id="{959DD910-7824-4D09-B313-52E19A9DED68}" type="slidenum">
              <a:rPr lang="en-US" smtClean="0"/>
              <a:pPr>
                <a:defRPr/>
              </a:pPr>
              <a:t>2</a:t>
            </a:fld>
            <a:endParaRPr lang="en-US" dirty="0"/>
          </a:p>
        </p:txBody>
      </p:sp>
    </p:spTree>
    <p:extLst>
      <p:ext uri="{BB962C8B-B14F-4D97-AF65-F5344CB8AC3E}">
        <p14:creationId xmlns:p14="http://schemas.microsoft.com/office/powerpoint/2010/main" val="1904032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106500" name="Slide Number Placeholder 3"/>
          <p:cNvSpPr>
            <a:spLocks noGrp="1"/>
          </p:cNvSpPr>
          <p:nvPr>
            <p:ph type="sldNum" sz="quarter" idx="5"/>
          </p:nvPr>
        </p:nvSpPr>
        <p:spPr>
          <a:noFill/>
        </p:spPr>
        <p:txBody>
          <a:bodyPr/>
          <a:lstStyle/>
          <a:p>
            <a:pPr defTabSz="919668"/>
            <a:fld id="{B2264CAD-6513-4D23-A812-91CBE4E2B01D}" type="slidenum">
              <a:rPr lang="en-US" smtClean="0">
                <a:latin typeface="Arial" pitchFamily="34" charset="0"/>
              </a:rPr>
              <a:pPr defTabSz="919668"/>
              <a:t>27</a:t>
            </a:fld>
            <a:endParaRPr lang="en-US" smtClean="0">
              <a:latin typeface="Arial" pitchFamily="34" charset="0"/>
            </a:endParaRPr>
          </a:p>
        </p:txBody>
      </p:sp>
    </p:spTree>
    <p:extLst>
      <p:ext uri="{BB962C8B-B14F-4D97-AF65-F5344CB8AC3E}">
        <p14:creationId xmlns:p14="http://schemas.microsoft.com/office/powerpoint/2010/main" val="1102045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t>
            </a:r>
            <a:r>
              <a:rPr lang="en-US" dirty="0" smtClean="0"/>
              <a:t>Should such a crisis arise, our President and military and civilian leaders must deal with it knowing that the surety (safety, security and reliability) of their nuclear forces is rock-solid.</a:t>
            </a:r>
          </a:p>
          <a:p>
            <a:r>
              <a:rPr lang="en-US" dirty="0" smtClean="0"/>
              <a:t>•</a:t>
            </a:r>
            <a:r>
              <a:rPr lang="en-US" baseline="0" dirty="0" smtClean="0"/>
              <a:t> </a:t>
            </a:r>
            <a:r>
              <a:rPr lang="en-US" dirty="0" smtClean="0"/>
              <a:t>The good news in such a crisis is that our nation-level leadership will know they can depend on the Air Force Nuclear Enterprise because its professionals are frequently trained, tested and evaluated to provide solid, highly professional and responsive actions as directed in high-pressure environments. </a:t>
            </a:r>
            <a:endParaRPr lang="en-US" dirty="0"/>
          </a:p>
        </p:txBody>
      </p:sp>
      <p:sp>
        <p:nvSpPr>
          <p:cNvPr id="4" name="Slide Number Placeholder 3"/>
          <p:cNvSpPr>
            <a:spLocks noGrp="1"/>
          </p:cNvSpPr>
          <p:nvPr>
            <p:ph type="sldNum" sz="quarter" idx="10"/>
          </p:nvPr>
        </p:nvSpPr>
        <p:spPr/>
        <p:txBody>
          <a:bodyPr/>
          <a:lstStyle/>
          <a:p>
            <a:pPr>
              <a:defRPr/>
            </a:pPr>
            <a:fld id="{959DD910-7824-4D09-B313-52E19A9DED68}" type="slidenum">
              <a:rPr lang="en-US" smtClean="0"/>
              <a:pPr>
                <a:defRPr/>
              </a:pPr>
              <a:t>28</a:t>
            </a:fld>
            <a:endParaRPr lang="en-US" dirty="0"/>
          </a:p>
        </p:txBody>
      </p:sp>
    </p:spTree>
    <p:extLst>
      <p:ext uri="{BB962C8B-B14F-4D97-AF65-F5344CB8AC3E}">
        <p14:creationId xmlns:p14="http://schemas.microsoft.com/office/powerpoint/2010/main" val="1011372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u="none" dirty="0" smtClean="0"/>
              <a:t>If we, as a superpower were to disarm ourselves</a:t>
            </a:r>
            <a:r>
              <a:rPr lang="en-US" i="1" u="none" baseline="0" dirty="0" smtClean="0"/>
              <a:t>, it would not be long until stability throughout the world would suffer.  Smaller, allied nations would be overrun, and eventually so too would the US.</a:t>
            </a:r>
            <a:endParaRPr lang="en-US" i="1" u="none" dirty="0" smtClean="0"/>
          </a:p>
          <a:p>
            <a:endParaRPr lang="en-US" dirty="0" smtClean="0"/>
          </a:p>
          <a:p>
            <a:endParaRPr lang="en-US" dirty="0" smtClean="0"/>
          </a:p>
          <a:p>
            <a:r>
              <a:rPr lang="en-US" dirty="0" smtClean="0"/>
              <a:t>•</a:t>
            </a:r>
            <a:r>
              <a:rPr lang="en-US" baseline="0" dirty="0" smtClean="0"/>
              <a:t> </a:t>
            </a:r>
            <a:r>
              <a:rPr lang="en-US" dirty="0" smtClean="0"/>
              <a:t>A key facet of the international stability afforded by our nuclear capabilities relates directly to the U.S. doctrine of Assurance.  Also known as Extended Deterrence, this doctrine extends a nuclear umbrella to prevent coercion from adversaries, does away with the need for Allies to develop their own nuclear weapons/forces and discourages potential adversaries from developing nuclear arsenals.</a:t>
            </a:r>
          </a:p>
          <a:p>
            <a:r>
              <a:rPr lang="en-US" dirty="0" smtClean="0"/>
              <a:t>•</a:t>
            </a:r>
            <a:r>
              <a:rPr lang="en-US" baseline="0" dirty="0" smtClean="0"/>
              <a:t> </a:t>
            </a:r>
            <a:r>
              <a:rPr lang="en-US" dirty="0" smtClean="0"/>
              <a:t>Another important tenet of U.S. policy and international stability is nuclear non-proliferation.  Credible U.S. nuclear deterrent capabilities directly support non-proliferation.  The “eye of the beholder” concept also plays a large role in non-proliferation, as U.S. deterrent credibility – supported by high levels of nuclear surety, reduces and/or eliminates the need for nations to develop and field nuclear weapons.</a:t>
            </a:r>
            <a:endParaRPr lang="en-US" dirty="0"/>
          </a:p>
        </p:txBody>
      </p:sp>
      <p:sp>
        <p:nvSpPr>
          <p:cNvPr id="4" name="Slide Number Placeholder 3"/>
          <p:cNvSpPr>
            <a:spLocks noGrp="1"/>
          </p:cNvSpPr>
          <p:nvPr>
            <p:ph type="sldNum" sz="quarter" idx="10"/>
          </p:nvPr>
        </p:nvSpPr>
        <p:spPr/>
        <p:txBody>
          <a:bodyPr/>
          <a:lstStyle/>
          <a:p>
            <a:pPr>
              <a:defRPr/>
            </a:pPr>
            <a:fld id="{959DD910-7824-4D09-B313-52E19A9DED68}" type="slidenum">
              <a:rPr lang="en-US" smtClean="0"/>
              <a:pPr>
                <a:defRPr/>
              </a:pPr>
              <a:t>31</a:t>
            </a:fld>
            <a:endParaRPr lang="en-US" dirty="0"/>
          </a:p>
        </p:txBody>
      </p:sp>
    </p:spTree>
    <p:extLst>
      <p:ext uri="{BB962C8B-B14F-4D97-AF65-F5344CB8AC3E}">
        <p14:creationId xmlns:p14="http://schemas.microsoft.com/office/powerpoint/2010/main" val="1680090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As anyone in our business knows, our weapons are NOT on a hair-trigger.  There are many levels of safety built in.  And the notion of de-alerting cannot even be entertained as our alert forces</a:t>
            </a:r>
            <a:r>
              <a:rPr lang="en-US" i="1" baseline="0" dirty="0" smtClean="0"/>
              <a:t> are critical to the deterrence mission.</a:t>
            </a:r>
            <a:endParaRPr lang="en-US" i="1" dirty="0" smtClean="0"/>
          </a:p>
          <a:p>
            <a:endParaRPr lang="en-US" dirty="0" smtClean="0"/>
          </a:p>
          <a:p>
            <a:r>
              <a:rPr lang="en-US" dirty="0" smtClean="0"/>
              <a:t>•</a:t>
            </a:r>
            <a:r>
              <a:rPr lang="en-US" baseline="0" dirty="0" smtClean="0"/>
              <a:t> </a:t>
            </a:r>
            <a:r>
              <a:rPr lang="en-US" dirty="0" smtClean="0"/>
              <a:t>It is very important for you to be able to point to the professionalism and high level of nuclear surety inherent in today’s AF Nuclear Enterprise - these are powerful and factual arguments against the notion of “Hair Trigger Alert” and the need for “De-Alerting.” </a:t>
            </a:r>
          </a:p>
          <a:p>
            <a:endParaRPr lang="en-US" dirty="0"/>
          </a:p>
        </p:txBody>
      </p:sp>
      <p:sp>
        <p:nvSpPr>
          <p:cNvPr id="4" name="Slide Number Placeholder 3"/>
          <p:cNvSpPr>
            <a:spLocks noGrp="1"/>
          </p:cNvSpPr>
          <p:nvPr>
            <p:ph type="sldNum" sz="quarter" idx="10"/>
          </p:nvPr>
        </p:nvSpPr>
        <p:spPr/>
        <p:txBody>
          <a:bodyPr/>
          <a:lstStyle/>
          <a:p>
            <a:pPr>
              <a:defRPr/>
            </a:pPr>
            <a:fld id="{959DD910-7824-4D09-B313-52E19A9DED68}" type="slidenum">
              <a:rPr lang="en-US" smtClean="0"/>
              <a:pPr>
                <a:defRPr/>
              </a:pPr>
              <a:t>32</a:t>
            </a:fld>
            <a:endParaRPr lang="en-US" dirty="0"/>
          </a:p>
        </p:txBody>
      </p:sp>
    </p:spTree>
    <p:extLst>
      <p:ext uri="{BB962C8B-B14F-4D97-AF65-F5344CB8AC3E}">
        <p14:creationId xmlns:p14="http://schemas.microsoft.com/office/powerpoint/2010/main" val="2814577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77828" name="Slide Number Placeholder 3"/>
          <p:cNvSpPr>
            <a:spLocks noGrp="1"/>
          </p:cNvSpPr>
          <p:nvPr>
            <p:ph type="sldNum" sz="quarter" idx="5"/>
          </p:nvPr>
        </p:nvSpPr>
        <p:spPr>
          <a:noFill/>
        </p:spPr>
        <p:txBody>
          <a:bodyPr/>
          <a:lstStyle/>
          <a:p>
            <a:pPr defTabSz="919668"/>
            <a:fld id="{490E28C7-9AE0-4848-A7C1-23E2C8A1F699}" type="slidenum">
              <a:rPr lang="en-US" smtClean="0">
                <a:latin typeface="Arial" pitchFamily="34" charset="0"/>
              </a:rPr>
              <a:pPr defTabSz="919668"/>
              <a:t>33</a:t>
            </a:fld>
            <a:endParaRPr lang="en-US" smtClean="0">
              <a:latin typeface="Arial" pitchFamily="34" charset="0"/>
            </a:endParaRPr>
          </a:p>
        </p:txBody>
      </p:sp>
    </p:spTree>
    <p:extLst>
      <p:ext uri="{BB962C8B-B14F-4D97-AF65-F5344CB8AC3E}">
        <p14:creationId xmlns:p14="http://schemas.microsoft.com/office/powerpoint/2010/main" val="1870791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endParaRPr lang="en-US" dirty="0" smtClean="0"/>
          </a:p>
        </p:txBody>
      </p:sp>
      <p:sp>
        <p:nvSpPr>
          <p:cNvPr id="75780" name="Slide Number Placeholder 3"/>
          <p:cNvSpPr>
            <a:spLocks noGrp="1"/>
          </p:cNvSpPr>
          <p:nvPr>
            <p:ph type="sldNum" sz="quarter" idx="5"/>
          </p:nvPr>
        </p:nvSpPr>
        <p:spPr>
          <a:noFill/>
        </p:spPr>
        <p:txBody>
          <a:bodyPr/>
          <a:lstStyle/>
          <a:p>
            <a:pPr defTabSz="919668"/>
            <a:fld id="{48E5A122-5717-444A-B945-13CACE9A0EDB}" type="slidenum">
              <a:rPr lang="en-US" smtClean="0">
                <a:latin typeface="Arial" pitchFamily="34" charset="0"/>
              </a:rPr>
              <a:pPr defTabSz="919668"/>
              <a:t>34</a:t>
            </a:fld>
            <a:endParaRPr lang="en-US" smtClean="0">
              <a:latin typeface="Arial" pitchFamily="34" charset="0"/>
            </a:endParaRPr>
          </a:p>
        </p:txBody>
      </p:sp>
    </p:spTree>
    <p:extLst>
      <p:ext uri="{BB962C8B-B14F-4D97-AF65-F5344CB8AC3E}">
        <p14:creationId xmlns:p14="http://schemas.microsoft.com/office/powerpoint/2010/main" val="4027814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endParaRPr lang="en-US" dirty="0" smtClean="0"/>
          </a:p>
        </p:txBody>
      </p:sp>
      <p:sp>
        <p:nvSpPr>
          <p:cNvPr id="79876" name="Slide Number Placeholder 3"/>
          <p:cNvSpPr>
            <a:spLocks noGrp="1"/>
          </p:cNvSpPr>
          <p:nvPr>
            <p:ph type="sldNum" sz="quarter" idx="5"/>
          </p:nvPr>
        </p:nvSpPr>
        <p:spPr>
          <a:noFill/>
        </p:spPr>
        <p:txBody>
          <a:bodyPr/>
          <a:lstStyle/>
          <a:p>
            <a:pPr defTabSz="919668"/>
            <a:fld id="{A95FD920-0F0D-4BD3-BAE9-78598EC8BA6F}" type="slidenum">
              <a:rPr lang="en-US" smtClean="0">
                <a:latin typeface="Arial" pitchFamily="34" charset="0"/>
              </a:rPr>
              <a:pPr defTabSz="919668"/>
              <a:t>35</a:t>
            </a:fld>
            <a:endParaRPr lang="en-US" smtClean="0">
              <a:latin typeface="Arial" pitchFamily="34" charset="0"/>
            </a:endParaRPr>
          </a:p>
        </p:txBody>
      </p:sp>
    </p:spTree>
    <p:extLst>
      <p:ext uri="{BB962C8B-B14F-4D97-AF65-F5344CB8AC3E}">
        <p14:creationId xmlns:p14="http://schemas.microsoft.com/office/powerpoint/2010/main" val="1397366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118788" name="Slide Number Placeholder 3"/>
          <p:cNvSpPr>
            <a:spLocks noGrp="1"/>
          </p:cNvSpPr>
          <p:nvPr>
            <p:ph type="sldNum" sz="quarter" idx="5"/>
          </p:nvPr>
        </p:nvSpPr>
        <p:spPr>
          <a:noFill/>
        </p:spPr>
        <p:txBody>
          <a:bodyPr/>
          <a:lstStyle/>
          <a:p>
            <a:pPr defTabSz="928491"/>
            <a:fld id="{C453772C-2192-4F3F-8A1E-F502D80CB56E}" type="slidenum">
              <a:rPr lang="en-US" smtClean="0">
                <a:solidFill>
                  <a:prstClr val="black"/>
                </a:solidFill>
                <a:latin typeface="Arial" pitchFamily="34" charset="0"/>
              </a:rPr>
              <a:pPr defTabSz="928491"/>
              <a:t>36</a:t>
            </a:fld>
            <a:endParaRPr lang="en-US" smtClean="0">
              <a:solidFill>
                <a:prstClr val="black"/>
              </a:solidFill>
              <a:latin typeface="Arial" pitchFamily="34" charset="0"/>
            </a:endParaRPr>
          </a:p>
        </p:txBody>
      </p:sp>
    </p:spTree>
    <p:extLst>
      <p:ext uri="{BB962C8B-B14F-4D97-AF65-F5344CB8AC3E}">
        <p14:creationId xmlns:p14="http://schemas.microsoft.com/office/powerpoint/2010/main" val="3779723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118788" name="Slide Number Placeholder 3"/>
          <p:cNvSpPr>
            <a:spLocks noGrp="1"/>
          </p:cNvSpPr>
          <p:nvPr>
            <p:ph type="sldNum" sz="quarter" idx="5"/>
          </p:nvPr>
        </p:nvSpPr>
        <p:spPr>
          <a:noFill/>
        </p:spPr>
        <p:txBody>
          <a:bodyPr/>
          <a:lstStyle/>
          <a:p>
            <a:pPr defTabSz="928491"/>
            <a:fld id="{C453772C-2192-4F3F-8A1E-F502D80CB56E}" type="slidenum">
              <a:rPr lang="en-US">
                <a:solidFill>
                  <a:prstClr val="black"/>
                </a:solidFill>
                <a:latin typeface="Arial" pitchFamily="34" charset="0"/>
              </a:rPr>
              <a:pPr defTabSz="928491"/>
              <a:t>37</a:t>
            </a:fld>
            <a:endParaRPr lang="en-US">
              <a:solidFill>
                <a:prstClr val="black"/>
              </a:solidFill>
              <a:latin typeface="Arial" pitchFamily="34" charset="0"/>
            </a:endParaRPr>
          </a:p>
        </p:txBody>
      </p:sp>
    </p:spTree>
    <p:extLst>
      <p:ext uri="{BB962C8B-B14F-4D97-AF65-F5344CB8AC3E}">
        <p14:creationId xmlns:p14="http://schemas.microsoft.com/office/powerpoint/2010/main" val="453609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endParaRPr lang="en-US" dirty="0" smtClean="0"/>
          </a:p>
        </p:txBody>
      </p:sp>
      <p:sp>
        <p:nvSpPr>
          <p:cNvPr id="81924" name="Slide Number Placeholder 3"/>
          <p:cNvSpPr>
            <a:spLocks noGrp="1"/>
          </p:cNvSpPr>
          <p:nvPr>
            <p:ph type="sldNum" sz="quarter" idx="5"/>
          </p:nvPr>
        </p:nvSpPr>
        <p:spPr>
          <a:noFill/>
        </p:spPr>
        <p:txBody>
          <a:bodyPr/>
          <a:lstStyle/>
          <a:p>
            <a:pPr defTabSz="919668"/>
            <a:fld id="{83AF0790-AE52-487A-AC43-D75DFB861528}" type="slidenum">
              <a:rPr lang="en-US" smtClean="0">
                <a:latin typeface="Arial" pitchFamily="34" charset="0"/>
              </a:rPr>
              <a:pPr defTabSz="919668"/>
              <a:t>38</a:t>
            </a:fld>
            <a:endParaRPr lang="en-US" smtClean="0">
              <a:latin typeface="Arial" pitchFamily="34" charset="0"/>
            </a:endParaRPr>
          </a:p>
        </p:txBody>
      </p:sp>
    </p:spTree>
    <p:extLst>
      <p:ext uri="{BB962C8B-B14F-4D97-AF65-F5344CB8AC3E}">
        <p14:creationId xmlns:p14="http://schemas.microsoft.com/office/powerpoint/2010/main" val="1100139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endParaRPr lang="en-US" dirty="0" smtClean="0"/>
          </a:p>
        </p:txBody>
      </p:sp>
      <p:sp>
        <p:nvSpPr>
          <p:cNvPr id="65540" name="Slide Number Placeholder 3"/>
          <p:cNvSpPr>
            <a:spLocks noGrp="1"/>
          </p:cNvSpPr>
          <p:nvPr>
            <p:ph type="sldNum" sz="quarter" idx="5"/>
          </p:nvPr>
        </p:nvSpPr>
        <p:spPr>
          <a:noFill/>
        </p:spPr>
        <p:txBody>
          <a:bodyPr/>
          <a:lstStyle/>
          <a:p>
            <a:pPr defTabSz="928491"/>
            <a:fld id="{72D320E7-4CDE-44D2-8DED-0C2285B4E650}" type="slidenum">
              <a:rPr lang="en-US" smtClean="0">
                <a:latin typeface="Arial" pitchFamily="34" charset="0"/>
              </a:rPr>
              <a:pPr defTabSz="928491"/>
              <a:t>3</a:t>
            </a:fld>
            <a:endParaRPr lang="en-US" smtClean="0">
              <a:latin typeface="Arial" pitchFamily="34" charset="0"/>
            </a:endParaRPr>
          </a:p>
        </p:txBody>
      </p:sp>
    </p:spTree>
    <p:extLst>
      <p:ext uri="{BB962C8B-B14F-4D97-AF65-F5344CB8AC3E}">
        <p14:creationId xmlns:p14="http://schemas.microsoft.com/office/powerpoint/2010/main" val="27758766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118788" name="Slide Number Placeholder 3"/>
          <p:cNvSpPr>
            <a:spLocks noGrp="1"/>
          </p:cNvSpPr>
          <p:nvPr>
            <p:ph type="sldNum" sz="quarter" idx="5"/>
          </p:nvPr>
        </p:nvSpPr>
        <p:spPr>
          <a:noFill/>
        </p:spPr>
        <p:txBody>
          <a:bodyPr/>
          <a:lstStyle/>
          <a:p>
            <a:pPr defTabSz="928491"/>
            <a:fld id="{C453772C-2192-4F3F-8A1E-F502D80CB56E}" type="slidenum">
              <a:rPr lang="en-US">
                <a:solidFill>
                  <a:prstClr val="black"/>
                </a:solidFill>
                <a:latin typeface="Arial" pitchFamily="34" charset="0"/>
              </a:rPr>
              <a:pPr defTabSz="928491"/>
              <a:t>39</a:t>
            </a:fld>
            <a:endParaRPr lang="en-US">
              <a:solidFill>
                <a:prstClr val="black"/>
              </a:solidFill>
              <a:latin typeface="Arial" pitchFamily="34" charset="0"/>
            </a:endParaRPr>
          </a:p>
        </p:txBody>
      </p:sp>
    </p:spTree>
    <p:extLst>
      <p:ext uri="{BB962C8B-B14F-4D97-AF65-F5344CB8AC3E}">
        <p14:creationId xmlns:p14="http://schemas.microsoft.com/office/powerpoint/2010/main" val="1893783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118788" name="Slide Number Placeholder 3"/>
          <p:cNvSpPr>
            <a:spLocks noGrp="1"/>
          </p:cNvSpPr>
          <p:nvPr>
            <p:ph type="sldNum" sz="quarter" idx="5"/>
          </p:nvPr>
        </p:nvSpPr>
        <p:spPr>
          <a:noFill/>
        </p:spPr>
        <p:txBody>
          <a:bodyPr/>
          <a:lstStyle/>
          <a:p>
            <a:pPr defTabSz="928491"/>
            <a:fld id="{C453772C-2192-4F3F-8A1E-F502D80CB56E}" type="slidenum">
              <a:rPr lang="en-US" smtClean="0">
                <a:solidFill>
                  <a:prstClr val="black"/>
                </a:solidFill>
                <a:latin typeface="Arial" pitchFamily="34" charset="0"/>
              </a:rPr>
              <a:pPr defTabSz="928491"/>
              <a:t>40</a:t>
            </a:fld>
            <a:endParaRPr lang="en-US" smtClean="0">
              <a:solidFill>
                <a:prstClr val="black"/>
              </a:solidFill>
              <a:latin typeface="Arial" pitchFamily="34" charset="0"/>
            </a:endParaRPr>
          </a:p>
        </p:txBody>
      </p:sp>
    </p:spTree>
    <p:extLst>
      <p:ext uri="{BB962C8B-B14F-4D97-AF65-F5344CB8AC3E}">
        <p14:creationId xmlns:p14="http://schemas.microsoft.com/office/powerpoint/2010/main" val="251543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118788" name="Slide Number Placeholder 3"/>
          <p:cNvSpPr>
            <a:spLocks noGrp="1"/>
          </p:cNvSpPr>
          <p:nvPr>
            <p:ph type="sldNum" sz="quarter" idx="5"/>
          </p:nvPr>
        </p:nvSpPr>
        <p:spPr>
          <a:noFill/>
        </p:spPr>
        <p:txBody>
          <a:bodyPr/>
          <a:lstStyle/>
          <a:p>
            <a:pPr defTabSz="928491"/>
            <a:fld id="{C453772C-2192-4F3F-8A1E-F502D80CB56E}" type="slidenum">
              <a:rPr lang="en-US" smtClean="0">
                <a:solidFill>
                  <a:prstClr val="black"/>
                </a:solidFill>
                <a:latin typeface="Arial" pitchFamily="34" charset="0"/>
              </a:rPr>
              <a:pPr defTabSz="928491"/>
              <a:t>41</a:t>
            </a:fld>
            <a:endParaRPr lang="en-US" smtClean="0">
              <a:solidFill>
                <a:prstClr val="black"/>
              </a:solidFill>
              <a:latin typeface="Arial" pitchFamily="34" charset="0"/>
            </a:endParaRPr>
          </a:p>
        </p:txBody>
      </p:sp>
    </p:spTree>
    <p:extLst>
      <p:ext uri="{BB962C8B-B14F-4D97-AF65-F5344CB8AC3E}">
        <p14:creationId xmlns:p14="http://schemas.microsoft.com/office/powerpoint/2010/main" val="98662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p:spPr>
        <p:txBody>
          <a:bodyPr/>
          <a:lstStyle/>
          <a:p>
            <a:pPr lvl="0"/>
            <a:endParaRPr lang="en-US" dirty="0" smtClean="0"/>
          </a:p>
          <a:p>
            <a:endParaRPr lang="en-US" dirty="0" smtClean="0"/>
          </a:p>
        </p:txBody>
      </p:sp>
      <p:sp>
        <p:nvSpPr>
          <p:cNvPr id="80900" name="Slide Number Placeholder 3"/>
          <p:cNvSpPr>
            <a:spLocks noGrp="1"/>
          </p:cNvSpPr>
          <p:nvPr>
            <p:ph type="sldNum" sz="quarter" idx="5"/>
          </p:nvPr>
        </p:nvSpPr>
        <p:spPr>
          <a:noFill/>
        </p:spPr>
        <p:txBody>
          <a:bodyPr/>
          <a:lstStyle/>
          <a:p>
            <a:pPr defTabSz="919668"/>
            <a:fld id="{AF3CB042-21C2-4AB7-B46C-636BB761C337}" type="slidenum">
              <a:rPr lang="en-US" smtClean="0">
                <a:latin typeface="Arial" pitchFamily="34" charset="0"/>
              </a:rPr>
              <a:pPr defTabSz="919668"/>
              <a:t>42</a:t>
            </a:fld>
            <a:endParaRPr lang="en-US" smtClean="0">
              <a:latin typeface="Arial" pitchFamily="34" charset="0"/>
            </a:endParaRPr>
          </a:p>
        </p:txBody>
      </p:sp>
    </p:spTree>
    <p:extLst>
      <p:ext uri="{BB962C8B-B14F-4D97-AF65-F5344CB8AC3E}">
        <p14:creationId xmlns:p14="http://schemas.microsoft.com/office/powerpoint/2010/main" val="294730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87044" name="Slide Number Placeholder 3"/>
          <p:cNvSpPr>
            <a:spLocks noGrp="1"/>
          </p:cNvSpPr>
          <p:nvPr>
            <p:ph type="sldNum" sz="quarter" idx="5"/>
          </p:nvPr>
        </p:nvSpPr>
        <p:spPr>
          <a:noFill/>
        </p:spPr>
        <p:txBody>
          <a:bodyPr/>
          <a:lstStyle/>
          <a:p>
            <a:pPr defTabSz="919668"/>
            <a:fld id="{EC53980A-8C0C-4471-A2DF-EC49BA555A8B}" type="slidenum">
              <a:rPr lang="en-US" smtClean="0">
                <a:latin typeface="Arial" pitchFamily="34" charset="0"/>
              </a:rPr>
              <a:pPr defTabSz="919668"/>
              <a:t>43</a:t>
            </a:fld>
            <a:endParaRPr lang="en-US" smtClean="0">
              <a:latin typeface="Arial" pitchFamily="34" charset="0"/>
            </a:endParaRPr>
          </a:p>
        </p:txBody>
      </p:sp>
    </p:spTree>
    <p:extLst>
      <p:ext uri="{BB962C8B-B14F-4D97-AF65-F5344CB8AC3E}">
        <p14:creationId xmlns:p14="http://schemas.microsoft.com/office/powerpoint/2010/main" val="567331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endParaRPr lang="en-US" b="1" dirty="0" smtClean="0"/>
          </a:p>
          <a:p>
            <a:endParaRPr lang="en-US" dirty="0" smtClean="0"/>
          </a:p>
          <a:p>
            <a:endParaRPr lang="en-US" dirty="0" smtClean="0"/>
          </a:p>
        </p:txBody>
      </p:sp>
      <p:sp>
        <p:nvSpPr>
          <p:cNvPr id="78852" name="Slide Number Placeholder 3"/>
          <p:cNvSpPr>
            <a:spLocks noGrp="1"/>
          </p:cNvSpPr>
          <p:nvPr>
            <p:ph type="sldNum" sz="quarter" idx="5"/>
          </p:nvPr>
        </p:nvSpPr>
        <p:spPr>
          <a:noFill/>
        </p:spPr>
        <p:txBody>
          <a:bodyPr/>
          <a:lstStyle/>
          <a:p>
            <a:pPr defTabSz="919668"/>
            <a:fld id="{98F8817B-F69C-4A5B-80E2-7F4A4A92D81D}" type="slidenum">
              <a:rPr lang="en-US" smtClean="0">
                <a:latin typeface="Arial" pitchFamily="34" charset="0"/>
              </a:rPr>
              <a:pPr defTabSz="919668"/>
              <a:t>44</a:t>
            </a:fld>
            <a:endParaRPr lang="en-US" smtClean="0">
              <a:latin typeface="Arial" pitchFamily="34" charset="0"/>
            </a:endParaRPr>
          </a:p>
        </p:txBody>
      </p:sp>
    </p:spTree>
    <p:extLst>
      <p:ext uri="{BB962C8B-B14F-4D97-AF65-F5344CB8AC3E}">
        <p14:creationId xmlns:p14="http://schemas.microsoft.com/office/powerpoint/2010/main" val="1084767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008EDE-9E6B-4EB4-8602-D42618A17364}" type="slidenum">
              <a:rPr lang="en-US" smtClean="0"/>
              <a:t>49</a:t>
            </a:fld>
            <a:endParaRPr lang="en-US"/>
          </a:p>
        </p:txBody>
      </p:sp>
    </p:spTree>
    <p:extLst>
      <p:ext uri="{BB962C8B-B14F-4D97-AF65-F5344CB8AC3E}">
        <p14:creationId xmlns:p14="http://schemas.microsoft.com/office/powerpoint/2010/main" val="1882068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All airmen</a:t>
            </a:r>
            <a:r>
              <a:rPr lang="en-US" i="1" baseline="0" dirty="0" smtClean="0"/>
              <a:t> on PRAP are vetted through a rigorous process.  Yes, some commit big mistakes.  But, the entire nuclear community being stigmatized because a select few committed a mistake is like saying ALL drivers are bad because a handful decided to drive drunk.</a:t>
            </a:r>
            <a:endParaRPr lang="en-US" i="1" dirty="0" smtClean="0"/>
          </a:p>
          <a:p>
            <a:endParaRPr lang="en-US" dirty="0" smtClean="0"/>
          </a:p>
          <a:p>
            <a:endParaRPr lang="en-US" dirty="0" smtClean="0"/>
          </a:p>
          <a:p>
            <a:r>
              <a:rPr lang="en-US" dirty="0" smtClean="0"/>
              <a:t>•</a:t>
            </a:r>
            <a:r>
              <a:rPr lang="en-US" baseline="0" dirty="0" smtClean="0"/>
              <a:t> </a:t>
            </a:r>
            <a:r>
              <a:rPr lang="en-US" dirty="0" smtClean="0"/>
              <a:t>Because America’s Nuclear Deterrence Mission is so critical to national security, commanders and leaders must be totally certain the officers, enlisted and civilians involved are fully loyal, fit and trustworthy.  PRAP provides the full-time assurance, at the lowest levels of command, that our men and women can be trusted to perform their portions of the broader mission without question. </a:t>
            </a:r>
          </a:p>
          <a:p>
            <a:r>
              <a:rPr lang="en-US" dirty="0" smtClean="0"/>
              <a:t>•</a:t>
            </a:r>
            <a:r>
              <a:rPr lang="en-US" baseline="0" dirty="0" smtClean="0"/>
              <a:t> </a:t>
            </a:r>
            <a:r>
              <a:rPr lang="en-US" dirty="0" smtClean="0"/>
              <a:t>PRAP can provide answers to potential questions from outside the nuclear community (e.g., from citizens, Congress and other leaders) such as:  “How do you know people involved in our nation’s Nuclear Deterrence Mission are trustworthy and medically qualified to perform such an important mission?</a:t>
            </a:r>
            <a:endParaRPr lang="en-US" dirty="0"/>
          </a:p>
        </p:txBody>
      </p:sp>
      <p:sp>
        <p:nvSpPr>
          <p:cNvPr id="4" name="Slide Number Placeholder 3"/>
          <p:cNvSpPr>
            <a:spLocks noGrp="1"/>
          </p:cNvSpPr>
          <p:nvPr>
            <p:ph type="sldNum" sz="quarter" idx="10"/>
          </p:nvPr>
        </p:nvSpPr>
        <p:spPr/>
        <p:txBody>
          <a:bodyPr/>
          <a:lstStyle/>
          <a:p>
            <a:pPr>
              <a:defRPr/>
            </a:pPr>
            <a:fld id="{959DD910-7824-4D09-B313-52E19A9DED68}" type="slidenum">
              <a:rPr lang="en-US" smtClean="0"/>
              <a:pPr>
                <a:defRPr/>
              </a:pPr>
              <a:t>50</a:t>
            </a:fld>
            <a:endParaRPr lang="en-US" dirty="0"/>
          </a:p>
        </p:txBody>
      </p:sp>
    </p:spTree>
    <p:extLst>
      <p:ext uri="{BB962C8B-B14F-4D97-AF65-F5344CB8AC3E}">
        <p14:creationId xmlns:p14="http://schemas.microsoft.com/office/powerpoint/2010/main" val="2844389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lvl="0"/>
            <a:endParaRPr lang="en-US" dirty="0" smtClean="0"/>
          </a:p>
          <a:p>
            <a:pPr>
              <a:defRPr/>
            </a:pPr>
            <a:endParaRPr lang="en-US" dirty="0"/>
          </a:p>
        </p:txBody>
      </p:sp>
      <p:sp>
        <p:nvSpPr>
          <p:cNvPr id="89092" name="Slide Number Placeholder 3"/>
          <p:cNvSpPr>
            <a:spLocks noGrp="1"/>
          </p:cNvSpPr>
          <p:nvPr>
            <p:ph type="sldNum" sz="quarter" idx="5"/>
          </p:nvPr>
        </p:nvSpPr>
        <p:spPr>
          <a:noFill/>
        </p:spPr>
        <p:txBody>
          <a:bodyPr/>
          <a:lstStyle/>
          <a:p>
            <a:pPr defTabSz="928491"/>
            <a:fld id="{8A53B8D3-3D8F-46DC-8114-99B8C73ED119}" type="slidenum">
              <a:rPr lang="en-US" smtClean="0">
                <a:latin typeface="Arial" pitchFamily="34" charset="0"/>
              </a:rPr>
              <a:pPr defTabSz="928491"/>
              <a:t>51</a:t>
            </a:fld>
            <a:endParaRPr lang="en-US" smtClean="0">
              <a:latin typeface="Arial" pitchFamily="34" charset="0"/>
            </a:endParaRPr>
          </a:p>
        </p:txBody>
      </p:sp>
    </p:spTree>
    <p:extLst>
      <p:ext uri="{BB962C8B-B14F-4D97-AF65-F5344CB8AC3E}">
        <p14:creationId xmlns:p14="http://schemas.microsoft.com/office/powerpoint/2010/main" val="330045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ln/>
        </p:spPr>
      </p:sp>
      <p:sp>
        <p:nvSpPr>
          <p:cNvPr id="184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75780"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9FBFE3E-8177-481F-ADBE-36EC416FA81F}" type="slidenum">
              <a:rPr lang="en-US" altLang="en-US">
                <a:solidFill>
                  <a:srgbClr val="000000"/>
                </a:solidFill>
                <a:latin typeface="Arial" panose="020B0604020202020204" pitchFamily="34" charset="0"/>
              </a:rPr>
              <a:pPr>
                <a:spcBef>
                  <a:spcPct val="0"/>
                </a:spcBef>
              </a:pPr>
              <a:t>52</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290338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u="none" dirty="0" smtClean="0">
                <a:solidFill>
                  <a:srgbClr val="FF0000"/>
                </a:solidFill>
              </a:rPr>
              <a:t>What you do as a steward of the nuclear mission prevents the US and its allies from falling.  If there were no longer a nuclear deterrent, it would not be long until we, as a nation, fall.</a:t>
            </a:r>
          </a:p>
          <a:p>
            <a:endParaRPr lang="en-US" i="1" u="none" dirty="0" smtClean="0">
              <a:solidFill>
                <a:srgbClr val="FF0000"/>
              </a:solidFill>
            </a:endParaRPr>
          </a:p>
          <a:p>
            <a:r>
              <a:rPr lang="en-US" i="1" u="none" dirty="0" smtClean="0">
                <a:solidFill>
                  <a:srgbClr val="FF0000"/>
                </a:solidFill>
              </a:rPr>
              <a:t>Public support of the nuclear mission is critical.</a:t>
            </a:r>
            <a:r>
              <a:rPr lang="en-US" i="1" u="none" baseline="0" dirty="0" smtClean="0">
                <a:solidFill>
                  <a:srgbClr val="FF0000"/>
                </a:solidFill>
              </a:rPr>
              <a:t>  If the perception is that we cannot do our job effectively, then we lose support and funding for modernization.</a:t>
            </a:r>
          </a:p>
          <a:p>
            <a:endParaRPr lang="en-US" i="1" u="none" baseline="0" dirty="0" smtClean="0">
              <a:solidFill>
                <a:srgbClr val="FF0000"/>
              </a:solidFill>
            </a:endParaRPr>
          </a:p>
          <a:p>
            <a:r>
              <a:rPr lang="en-US" i="1" u="none" baseline="0" dirty="0" smtClean="0">
                <a:solidFill>
                  <a:srgbClr val="FF0000"/>
                </a:solidFill>
              </a:rPr>
              <a:t>Therefore, it is imperative that we, as a nuclear community do our jobs correctly to remain in a positive light.</a:t>
            </a:r>
            <a:endParaRPr lang="en-US" i="1" u="none" dirty="0" smtClean="0">
              <a:solidFill>
                <a:srgbClr val="FF0000"/>
              </a:solidFill>
            </a:endParaRPr>
          </a:p>
          <a:p>
            <a:endParaRPr lang="en-US" dirty="0" smtClean="0">
              <a:solidFill>
                <a:srgbClr val="FF0000"/>
              </a:solidFill>
            </a:endParaRPr>
          </a:p>
          <a:p>
            <a:endParaRPr lang="en-US" dirty="0" smtClean="0"/>
          </a:p>
          <a:p>
            <a:endParaRPr lang="en-US" dirty="0" smtClean="0"/>
          </a:p>
          <a:p>
            <a:r>
              <a:rPr lang="en-US" dirty="0" smtClean="0"/>
              <a:t>•</a:t>
            </a:r>
            <a:r>
              <a:rPr lang="en-US" baseline="0" dirty="0" smtClean="0"/>
              <a:t> </a:t>
            </a:r>
            <a:r>
              <a:rPr lang="en-US" dirty="0" smtClean="0"/>
              <a:t>Domestic support (Congress and the American Public) is crucial to the AF Deterrent Mission.  This support can be negatively impacted, for example, by the 2007/2008 incidents involving inadvertent air transport of nuclear weapons and the shipment of classified nuclear equipment to another country.  These incidents, although very rare in occurrence, damaged the credibility of our Enterprise and the national support of our citizens and leaders. </a:t>
            </a:r>
          </a:p>
          <a:p>
            <a:r>
              <a:rPr lang="en-US" dirty="0" smtClean="0"/>
              <a:t>•</a:t>
            </a:r>
            <a:r>
              <a:rPr lang="en-US" baseline="0" dirty="0" smtClean="0"/>
              <a:t> </a:t>
            </a:r>
            <a:r>
              <a:rPr lang="en-US" dirty="0" smtClean="0"/>
              <a:t>The current high levels of nuclear surety you and your professional teammates provide daily equate to national confidence and trust in our nuclear deterrent forces.  America respects its nuclear deterrence professionals as highly trained and professionally responsible stewards of this nation’s nuclear arsenal.  Regardless of an individual’s role in the mission – operations, maintenance, security or support – our citizenry understands the criticality of what our nuclear professionals provide to this nation on a 24-7-365 basis. </a:t>
            </a:r>
          </a:p>
          <a:p>
            <a:r>
              <a:rPr lang="en-US" dirty="0" smtClean="0"/>
              <a:t>•</a:t>
            </a:r>
            <a:r>
              <a:rPr lang="en-US" baseline="0" dirty="0" smtClean="0"/>
              <a:t> </a:t>
            </a:r>
            <a:r>
              <a:rPr lang="en-US" dirty="0" smtClean="0"/>
              <a:t>Administration and Congressional support for continued funding and modernization of America’s nuclear deterrent are directly related to national and congressional leadership having positive views of </a:t>
            </a:r>
            <a:r>
              <a:rPr lang="en-US" dirty="0" err="1" smtClean="0"/>
              <a:t>DoD</a:t>
            </a:r>
            <a:r>
              <a:rPr lang="en-US" dirty="0" smtClean="0"/>
              <a:t> stewardship and, importantly, high levels of surety within our nuclear deterrent. </a:t>
            </a:r>
            <a:endParaRPr lang="en-US" dirty="0"/>
          </a:p>
        </p:txBody>
      </p:sp>
      <p:sp>
        <p:nvSpPr>
          <p:cNvPr id="4" name="Slide Number Placeholder 3"/>
          <p:cNvSpPr>
            <a:spLocks noGrp="1"/>
          </p:cNvSpPr>
          <p:nvPr>
            <p:ph type="sldNum" sz="quarter" idx="10"/>
          </p:nvPr>
        </p:nvSpPr>
        <p:spPr/>
        <p:txBody>
          <a:bodyPr/>
          <a:lstStyle/>
          <a:p>
            <a:pPr>
              <a:defRPr/>
            </a:pPr>
            <a:fld id="{959DD910-7824-4D09-B313-52E19A9DED68}" type="slidenum">
              <a:rPr lang="en-US" smtClean="0"/>
              <a:pPr>
                <a:defRPr/>
              </a:pPr>
              <a:t>4</a:t>
            </a:fld>
            <a:endParaRPr lang="en-US" dirty="0"/>
          </a:p>
        </p:txBody>
      </p:sp>
    </p:spTree>
    <p:extLst>
      <p:ext uri="{BB962C8B-B14F-4D97-AF65-F5344CB8AC3E}">
        <p14:creationId xmlns:p14="http://schemas.microsoft.com/office/powerpoint/2010/main" val="3845540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74756"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9EC449D-7654-4023-8BBB-33E2711585A3}" type="slidenum">
              <a:rPr lang="en-US" altLang="en-US">
                <a:latin typeface="Arial" panose="020B0604020202020204" pitchFamily="34" charset="0"/>
              </a:rPr>
              <a:pPr>
                <a:spcBef>
                  <a:spcPct val="0"/>
                </a:spcBef>
              </a:pPr>
              <a:t>53</a:t>
            </a:fld>
            <a:endParaRPr lang="en-US" altLang="en-US">
              <a:latin typeface="Arial" panose="020B0604020202020204" pitchFamily="34" charset="0"/>
            </a:endParaRPr>
          </a:p>
        </p:txBody>
      </p:sp>
    </p:spTree>
    <p:extLst>
      <p:ext uri="{BB962C8B-B14F-4D97-AF65-F5344CB8AC3E}">
        <p14:creationId xmlns:p14="http://schemas.microsoft.com/office/powerpoint/2010/main" val="18450218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rigorous compliance with nuclear surety standards, we ensure:</a:t>
            </a:r>
          </a:p>
          <a:p>
            <a:r>
              <a:rPr lang="en-US" dirty="0" smtClean="0"/>
              <a:t>	•</a:t>
            </a:r>
            <a:r>
              <a:rPr lang="en-US" baseline="0" dirty="0" smtClean="0"/>
              <a:t> </a:t>
            </a:r>
            <a:r>
              <a:rPr lang="en-US" dirty="0" smtClean="0"/>
              <a:t>That we can decisively employ nuclear weapons upon authorized direction from the President of the United States…..and only under those conditions.</a:t>
            </a:r>
          </a:p>
          <a:p>
            <a:r>
              <a:rPr lang="en-US" dirty="0" smtClean="0"/>
              <a:t>	•</a:t>
            </a:r>
            <a:r>
              <a:rPr lang="en-US" baseline="0" dirty="0" smtClean="0"/>
              <a:t> </a:t>
            </a:r>
            <a:r>
              <a:rPr lang="en-US" dirty="0" smtClean="0"/>
              <a:t>That absent that lawful order, the nuclear weapons in our custody are safe, secure and</a:t>
            </a:r>
          </a:p>
          <a:p>
            <a:r>
              <a:rPr lang="en-US" dirty="0" smtClean="0"/>
              <a:t>                      reliable.</a:t>
            </a:r>
            <a:endParaRPr lang="en-US" dirty="0"/>
          </a:p>
        </p:txBody>
      </p:sp>
      <p:sp>
        <p:nvSpPr>
          <p:cNvPr id="4" name="Slide Number Placeholder 3"/>
          <p:cNvSpPr>
            <a:spLocks noGrp="1"/>
          </p:cNvSpPr>
          <p:nvPr>
            <p:ph type="sldNum" sz="quarter" idx="10"/>
          </p:nvPr>
        </p:nvSpPr>
        <p:spPr/>
        <p:txBody>
          <a:bodyPr/>
          <a:lstStyle/>
          <a:p>
            <a:pPr>
              <a:defRPr/>
            </a:pPr>
            <a:fld id="{959DD910-7824-4D09-B313-52E19A9DED68}" type="slidenum">
              <a:rPr lang="en-US" smtClean="0"/>
              <a:pPr>
                <a:defRPr/>
              </a:pPr>
              <a:t>54</a:t>
            </a:fld>
            <a:endParaRPr lang="en-US" dirty="0"/>
          </a:p>
        </p:txBody>
      </p:sp>
    </p:spTree>
    <p:extLst>
      <p:ext uri="{BB962C8B-B14F-4D97-AF65-F5344CB8AC3E}">
        <p14:creationId xmlns:p14="http://schemas.microsoft.com/office/powerpoint/2010/main" val="1043394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118788" name="Slide Number Placeholder 3"/>
          <p:cNvSpPr>
            <a:spLocks noGrp="1"/>
          </p:cNvSpPr>
          <p:nvPr>
            <p:ph type="sldNum" sz="quarter" idx="5"/>
          </p:nvPr>
        </p:nvSpPr>
        <p:spPr>
          <a:noFill/>
        </p:spPr>
        <p:txBody>
          <a:bodyPr/>
          <a:lstStyle/>
          <a:p>
            <a:pPr defTabSz="928491"/>
            <a:fld id="{C453772C-2192-4F3F-8A1E-F502D80CB56E}" type="slidenum">
              <a:rPr lang="en-US" smtClean="0">
                <a:latin typeface="Arial" pitchFamily="34" charset="0"/>
              </a:rPr>
              <a:pPr defTabSz="928491"/>
              <a:t>55</a:t>
            </a:fld>
            <a:endParaRPr lang="en-US" smtClean="0">
              <a:latin typeface="Arial" pitchFamily="34" charset="0"/>
            </a:endParaRPr>
          </a:p>
        </p:txBody>
      </p:sp>
    </p:spTree>
    <p:extLst>
      <p:ext uri="{BB962C8B-B14F-4D97-AF65-F5344CB8AC3E}">
        <p14:creationId xmlns:p14="http://schemas.microsoft.com/office/powerpoint/2010/main" val="16082819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118788" name="Slide Number Placeholder 3"/>
          <p:cNvSpPr>
            <a:spLocks noGrp="1"/>
          </p:cNvSpPr>
          <p:nvPr>
            <p:ph type="sldNum" sz="quarter" idx="5"/>
          </p:nvPr>
        </p:nvSpPr>
        <p:spPr>
          <a:noFill/>
        </p:spPr>
        <p:txBody>
          <a:bodyPr/>
          <a:lstStyle/>
          <a:p>
            <a:pPr defTabSz="928491"/>
            <a:fld id="{C453772C-2192-4F3F-8A1E-F502D80CB56E}" type="slidenum">
              <a:rPr lang="en-US" smtClean="0">
                <a:solidFill>
                  <a:prstClr val="black"/>
                </a:solidFill>
                <a:latin typeface="Arial" pitchFamily="34" charset="0"/>
              </a:rPr>
              <a:pPr defTabSz="928491"/>
              <a:t>56</a:t>
            </a:fld>
            <a:endParaRPr lang="en-US" smtClean="0">
              <a:solidFill>
                <a:prstClr val="black"/>
              </a:solidFill>
              <a:latin typeface="Arial" pitchFamily="34" charset="0"/>
            </a:endParaRPr>
          </a:p>
        </p:txBody>
      </p:sp>
    </p:spTree>
    <p:extLst>
      <p:ext uri="{BB962C8B-B14F-4D97-AF65-F5344CB8AC3E}">
        <p14:creationId xmlns:p14="http://schemas.microsoft.com/office/powerpoint/2010/main" val="20851979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118788" name="Slide Number Placeholder 3"/>
          <p:cNvSpPr>
            <a:spLocks noGrp="1"/>
          </p:cNvSpPr>
          <p:nvPr>
            <p:ph type="sldNum" sz="quarter" idx="5"/>
          </p:nvPr>
        </p:nvSpPr>
        <p:spPr>
          <a:noFill/>
        </p:spPr>
        <p:txBody>
          <a:bodyPr/>
          <a:lstStyle/>
          <a:p>
            <a:pPr defTabSz="928491"/>
            <a:fld id="{C453772C-2192-4F3F-8A1E-F502D80CB56E}" type="slidenum">
              <a:rPr lang="en-US" smtClean="0">
                <a:solidFill>
                  <a:prstClr val="black"/>
                </a:solidFill>
                <a:latin typeface="Arial" pitchFamily="34" charset="0"/>
              </a:rPr>
              <a:pPr defTabSz="928491"/>
              <a:t>57</a:t>
            </a:fld>
            <a:endParaRPr lang="en-US" smtClean="0">
              <a:solidFill>
                <a:prstClr val="black"/>
              </a:solidFill>
              <a:latin typeface="Arial" pitchFamily="34" charset="0"/>
            </a:endParaRPr>
          </a:p>
        </p:txBody>
      </p:sp>
    </p:spTree>
    <p:extLst>
      <p:ext uri="{BB962C8B-B14F-4D97-AF65-F5344CB8AC3E}">
        <p14:creationId xmlns:p14="http://schemas.microsoft.com/office/powerpoint/2010/main" val="1432194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118788" name="Slide Number Placeholder 3"/>
          <p:cNvSpPr>
            <a:spLocks noGrp="1"/>
          </p:cNvSpPr>
          <p:nvPr>
            <p:ph type="sldNum" sz="quarter" idx="5"/>
          </p:nvPr>
        </p:nvSpPr>
        <p:spPr>
          <a:noFill/>
        </p:spPr>
        <p:txBody>
          <a:bodyPr/>
          <a:lstStyle/>
          <a:p>
            <a:pPr defTabSz="928491"/>
            <a:fld id="{C453772C-2192-4F3F-8A1E-F502D80CB56E}" type="slidenum">
              <a:rPr lang="en-US" smtClean="0">
                <a:latin typeface="Arial" pitchFamily="34" charset="0"/>
              </a:rPr>
              <a:pPr defTabSz="928491"/>
              <a:t>58</a:t>
            </a:fld>
            <a:endParaRPr lang="en-US" smtClean="0">
              <a:latin typeface="Arial" pitchFamily="34" charset="0"/>
            </a:endParaRPr>
          </a:p>
        </p:txBody>
      </p:sp>
    </p:spTree>
    <p:extLst>
      <p:ext uri="{BB962C8B-B14F-4D97-AF65-F5344CB8AC3E}">
        <p14:creationId xmlns:p14="http://schemas.microsoft.com/office/powerpoint/2010/main" val="1665108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endParaRPr lang="en-US" dirty="0" smtClean="0"/>
          </a:p>
        </p:txBody>
      </p:sp>
      <p:sp>
        <p:nvSpPr>
          <p:cNvPr id="66564" name="Slide Number Placeholder 3"/>
          <p:cNvSpPr>
            <a:spLocks noGrp="1"/>
          </p:cNvSpPr>
          <p:nvPr>
            <p:ph type="sldNum" sz="quarter" idx="5"/>
          </p:nvPr>
        </p:nvSpPr>
        <p:spPr>
          <a:noFill/>
        </p:spPr>
        <p:txBody>
          <a:bodyPr/>
          <a:lstStyle/>
          <a:p>
            <a:pPr defTabSz="919668"/>
            <a:fld id="{BAAA610B-E1FC-4094-A38F-8B6ACFA21414}" type="slidenum">
              <a:rPr lang="en-US" smtClean="0">
                <a:latin typeface="Arial" pitchFamily="34" charset="0"/>
              </a:rPr>
              <a:pPr defTabSz="919668"/>
              <a:t>5</a:t>
            </a:fld>
            <a:endParaRPr lang="en-US" smtClean="0">
              <a:latin typeface="Arial" pitchFamily="34" charset="0"/>
            </a:endParaRPr>
          </a:p>
        </p:txBody>
      </p:sp>
    </p:spTree>
    <p:extLst>
      <p:ext uri="{BB962C8B-B14F-4D97-AF65-F5344CB8AC3E}">
        <p14:creationId xmlns:p14="http://schemas.microsoft.com/office/powerpoint/2010/main" val="3931693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Although it may seem like we who maintain the nuclear deterrent mission are un-appreciated, you don’t realize how appreciated you are until we are threatened; by the enemy or by complacency.  By definition alone, we deter the enemy.  However, we must be vigilant against complacency.</a:t>
            </a:r>
            <a:r>
              <a:rPr lang="en-US" i="1" baseline="0" dirty="0" smtClean="0"/>
              <a:t>  B</a:t>
            </a:r>
            <a:r>
              <a:rPr lang="en-US" i="1" dirty="0" smtClean="0"/>
              <a:t>ecause when it comes down to it, </a:t>
            </a:r>
            <a:r>
              <a:rPr lang="en-US" i="1" u="sng" dirty="0" smtClean="0"/>
              <a:t>if we fail at our</a:t>
            </a:r>
            <a:r>
              <a:rPr lang="en-US" i="1" u="sng" baseline="0" dirty="0" smtClean="0"/>
              <a:t> job, the country fails</a:t>
            </a:r>
            <a:r>
              <a:rPr lang="en-US" i="1" dirty="0" smtClean="0"/>
              <a:t>.</a:t>
            </a:r>
          </a:p>
          <a:p>
            <a:endParaRPr lang="en-US" i="1" dirty="0" smtClean="0"/>
          </a:p>
          <a:p>
            <a:endParaRPr lang="en-US" dirty="0" smtClean="0"/>
          </a:p>
          <a:p>
            <a:endParaRPr lang="en-US" dirty="0" smtClean="0"/>
          </a:p>
          <a:p>
            <a:r>
              <a:rPr lang="en-US" dirty="0" smtClean="0"/>
              <a:t>•</a:t>
            </a:r>
            <a:r>
              <a:rPr lang="en-US" baseline="0" dirty="0" smtClean="0"/>
              <a:t> </a:t>
            </a:r>
            <a:r>
              <a:rPr lang="en-US" dirty="0" smtClean="0"/>
              <a:t>You are entrusted with operating, maintaining, defending and supporting America’s deployed nuclear forces – the most powerful weapons in the world which form the bedrock of our nation’s security</a:t>
            </a:r>
          </a:p>
          <a:p>
            <a:pPr marL="169784" indent="-169784">
              <a:buFont typeface="Arial" panose="020B0604020202020204" pitchFamily="34" charset="0"/>
              <a:buChar char="•"/>
            </a:pPr>
            <a:r>
              <a:rPr lang="en-US" dirty="0" smtClean="0"/>
              <a:t>To fully appreciate this, consider the point that no one else in America goes to work each day with</a:t>
            </a:r>
            <a:r>
              <a:rPr lang="en-US" baseline="0" dirty="0" smtClean="0"/>
              <a:t> </a:t>
            </a:r>
            <a:r>
              <a:rPr lang="en-US" dirty="0" smtClean="0"/>
              <a:t>the</a:t>
            </a:r>
            <a:r>
              <a:rPr lang="en-US" baseline="0" dirty="0" smtClean="0"/>
              <a:t> </a:t>
            </a:r>
            <a:r>
              <a:rPr lang="en-US" dirty="0" smtClean="0"/>
              <a:t>extremely high levels of responsibility and expectations that you assume.</a:t>
            </a:r>
          </a:p>
          <a:p>
            <a:pPr marL="169784" indent="-169784">
              <a:buFont typeface="Arial" panose="020B0604020202020204" pitchFamily="34" charset="0"/>
              <a:buChar char="•"/>
            </a:pPr>
            <a:r>
              <a:rPr lang="en-US" dirty="0" smtClean="0"/>
              <a:t>As noted in the recent NPR and Strategic Posture Commission Reports, Nuclear Deterrence is and will</a:t>
            </a:r>
            <a:r>
              <a:rPr lang="en-US" baseline="0" dirty="0" smtClean="0"/>
              <a:t> </a:t>
            </a:r>
            <a:r>
              <a:rPr lang="en-US" dirty="0" smtClean="0"/>
              <a:t>remain hugely important to U.S. national security.</a:t>
            </a:r>
          </a:p>
          <a:p>
            <a:pPr marL="169784" indent="-169784">
              <a:buFont typeface="Arial" panose="020B0604020202020204" pitchFamily="34" charset="0"/>
              <a:buChar char="•"/>
            </a:pPr>
            <a:r>
              <a:rPr lang="en-US" dirty="0" smtClean="0"/>
              <a:t>The contributions of professionalism and trust you provide to our nation are understood and appreciated</a:t>
            </a:r>
            <a:r>
              <a:rPr lang="en-US" baseline="0" dirty="0" smtClean="0"/>
              <a:t> </a:t>
            </a:r>
            <a:r>
              <a:rPr lang="en-US" dirty="0" smtClean="0"/>
              <a:t>by our leadership and citizens alike.</a:t>
            </a:r>
          </a:p>
          <a:p>
            <a:endParaRPr lang="en-US" dirty="0" smtClean="0"/>
          </a:p>
        </p:txBody>
      </p:sp>
      <p:sp>
        <p:nvSpPr>
          <p:cNvPr id="4" name="Slide Number Placeholder 3"/>
          <p:cNvSpPr>
            <a:spLocks noGrp="1"/>
          </p:cNvSpPr>
          <p:nvPr>
            <p:ph type="sldNum" sz="quarter" idx="10"/>
          </p:nvPr>
        </p:nvSpPr>
        <p:spPr/>
        <p:txBody>
          <a:bodyPr/>
          <a:lstStyle/>
          <a:p>
            <a:pPr>
              <a:defRPr/>
            </a:pPr>
            <a:fld id="{959DD910-7824-4D09-B313-52E19A9DED68}" type="slidenum">
              <a:rPr lang="en-US" smtClean="0"/>
              <a:pPr>
                <a:defRPr/>
              </a:pPr>
              <a:t>7</a:t>
            </a:fld>
            <a:endParaRPr lang="en-US" dirty="0"/>
          </a:p>
        </p:txBody>
      </p:sp>
    </p:spTree>
    <p:extLst>
      <p:ext uri="{BB962C8B-B14F-4D97-AF65-F5344CB8AC3E}">
        <p14:creationId xmlns:p14="http://schemas.microsoft.com/office/powerpoint/2010/main" val="3583340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3F860A-E383-4D10-A2E2-0CF4E75B4964}" type="slidenum">
              <a:rPr lang="en-US"/>
              <a:pPr/>
              <a:t>10</a:t>
            </a:fld>
            <a:endParaRPr lang="en-US"/>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pPr>
              <a:buFont typeface="Arial" pitchFamily="34" charset="0"/>
              <a:buChar char="•"/>
              <a:defRPr/>
            </a:pPr>
            <a:r>
              <a:rPr lang="en-US" dirty="0" smtClean="0"/>
              <a:t>The two events that occurred in 2006 and 2007 alerted senior Department of Defense (DoD) officials to unacceptable practices in the handling of nuclear weapons and nuclear weapons-related materiel within the U.S Air Force. </a:t>
            </a:r>
          </a:p>
          <a:p>
            <a:pPr lvl="1">
              <a:buFont typeface="Arial" pitchFamily="34" charset="0"/>
              <a:buChar char="•"/>
              <a:defRPr/>
            </a:pPr>
            <a:r>
              <a:rPr lang="en-US" dirty="0" smtClean="0"/>
              <a:t>One incident was the unauthorized weapons transfer from Minot Air Force Base (AFB) in North Dakota to Barksdale AFB in Louisiana in August 2007, which was due to a breakdown in procedures in the accounting, issuing, loading, and verification processes.</a:t>
            </a:r>
          </a:p>
          <a:p>
            <a:pPr algn="l"/>
            <a:endParaRPr lang="en-US" sz="1300" dirty="0"/>
          </a:p>
          <a:p>
            <a:pPr algn="ctr"/>
            <a:endParaRPr lang="en-US" sz="1300" dirty="0"/>
          </a:p>
          <a:p>
            <a:pPr algn="ctr"/>
            <a:r>
              <a:rPr lang="en-US" sz="1300" dirty="0"/>
              <a:t>The first known flight by a nuclear-armed bomber over U.S. airspace in almost 40 years -- </a:t>
            </a:r>
            <a:r>
              <a:rPr lang="en-US" sz="1300" dirty="0">
                <a:cs typeface="Times New Roman" pitchFamily="18" charset="0"/>
              </a:rPr>
              <a:t>a B-52 bomber is mistakenly loaded with six nuclear warheads and flown from Minot Air Force Base to Barksdale Air Force Base. The error goes unnoticed for almost 36 hours. Several Air Force-wide investigations are conducted and </a:t>
            </a:r>
            <a:r>
              <a:rPr lang="en-US" sz="1300" dirty="0"/>
              <a:t>four USAF commanders are relieved of their commands</a:t>
            </a:r>
            <a:endParaRPr lang="en-US" dirty="0"/>
          </a:p>
          <a:p>
            <a:endParaRPr lang="en-US" dirty="0"/>
          </a:p>
        </p:txBody>
      </p:sp>
    </p:spTree>
    <p:extLst>
      <p:ext uri="{BB962C8B-B14F-4D97-AF65-F5344CB8AC3E}">
        <p14:creationId xmlns:p14="http://schemas.microsoft.com/office/powerpoint/2010/main" val="85637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4AAB1E-34D3-4B6B-9D18-418BC28B6810}" type="slidenum">
              <a:rPr lang="en-US"/>
              <a:pPr/>
              <a:t>11</a:t>
            </a:fld>
            <a:endParaRPr lang="en-US"/>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pPr lvl="1">
              <a:buFont typeface="Arial" pitchFamily="34" charset="0"/>
              <a:buChar char="•"/>
              <a:defRPr/>
            </a:pPr>
            <a:r>
              <a:rPr lang="en-US" dirty="0" smtClean="0"/>
              <a:t>The other incident involved the </a:t>
            </a:r>
            <a:r>
              <a:rPr lang="en-US" dirty="0" err="1" smtClean="0"/>
              <a:t>mis</a:t>
            </a:r>
            <a:r>
              <a:rPr lang="en-US" dirty="0" smtClean="0"/>
              <a:t>-shipment of four forward-section assemblies used on the Minuteman III intercontinental ballistic missile (ICBM). The assemblies are sensitive missile components and, as such, require special handling. Owing to errors and omissions in inventory control and packaging, on two separate occasions in October and November 2006, assemblies were sent to Taiwan. These shipments were intended to fulfill a foreign military sales order for helicopter batteries. Because of subsequent deficiencies in supply chain management, the components were not properly recovered until March 2008.</a:t>
            </a:r>
          </a:p>
          <a:p>
            <a:pPr>
              <a:defRPr/>
            </a:pPr>
            <a:endParaRPr lang="en-US" dirty="0" smtClean="0"/>
          </a:p>
          <a:p>
            <a:r>
              <a:rPr lang="en-US" sz="1300" dirty="0"/>
              <a:t>Defense Secretary Robert Gates orders a complete inventory of the nation's nuclear arsenal and all associated components after the discovery that four classified nuclear ICBM parts have been mistakenly sent to the country of Taiwan. An error that has gone unnoticed for more than 18 months</a:t>
            </a:r>
          </a:p>
        </p:txBody>
      </p:sp>
    </p:spTree>
    <p:extLst>
      <p:ext uri="{BB962C8B-B14F-4D97-AF65-F5344CB8AC3E}">
        <p14:creationId xmlns:p14="http://schemas.microsoft.com/office/powerpoint/2010/main" val="1839061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it seems that ne</a:t>
            </a:r>
            <a:r>
              <a:rPr lang="en-US" baseline="0" dirty="0" smtClean="0"/>
              <a:t>w headlines appear regularly that talk to the “state of the enterprise” </a:t>
            </a:r>
            <a:r>
              <a:rPr lang="en-US" dirty="0" smtClean="0"/>
              <a:t>Each click brings up another headline—no words</a:t>
            </a:r>
            <a:r>
              <a:rPr lang="en-US" baseline="0" dirty="0" smtClean="0"/>
              <a:t> go along with these slides--</a:t>
            </a:r>
            <a:endParaRPr lang="en-US" dirty="0"/>
          </a:p>
        </p:txBody>
      </p:sp>
      <p:sp>
        <p:nvSpPr>
          <p:cNvPr id="4" name="Slide Number Placeholder 3"/>
          <p:cNvSpPr>
            <a:spLocks noGrp="1"/>
          </p:cNvSpPr>
          <p:nvPr>
            <p:ph type="sldNum" sz="quarter" idx="10"/>
          </p:nvPr>
        </p:nvSpPr>
        <p:spPr/>
        <p:txBody>
          <a:bodyPr/>
          <a:lstStyle/>
          <a:p>
            <a:fld id="{B2407526-57F8-9D47-AEB7-CBCC2417DF80}" type="slidenum">
              <a:rPr lang="en-US" smtClean="0"/>
              <a:pPr/>
              <a:t>12</a:t>
            </a:fld>
            <a:endParaRPr lang="en-US"/>
          </a:p>
        </p:txBody>
      </p:sp>
    </p:spTree>
    <p:extLst>
      <p:ext uri="{BB962C8B-B14F-4D97-AF65-F5344CB8AC3E}">
        <p14:creationId xmlns:p14="http://schemas.microsoft.com/office/powerpoint/2010/main" val="201363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381000" y="6451600"/>
            <a:ext cx="8382000" cy="0"/>
          </a:xfrm>
          <a:prstGeom prst="line">
            <a:avLst/>
          </a:prstGeom>
          <a:noFill/>
          <a:ln w="57150">
            <a:solidFill>
              <a:srgbClr val="0C2D83"/>
            </a:solidFill>
            <a:round/>
            <a:headEnd/>
            <a:tailEnd/>
          </a:ln>
          <a:effectLst/>
        </p:spPr>
        <p:txBody>
          <a:bodyPr wrap="none" anchor="ctr"/>
          <a:lstStyle/>
          <a:p>
            <a:pPr algn="ctr" eaLnBrk="0" fontAlgn="base" hangingPunct="0">
              <a:spcBef>
                <a:spcPct val="0"/>
              </a:spcBef>
              <a:spcAft>
                <a:spcPct val="0"/>
              </a:spcAft>
              <a:defRPr/>
            </a:pPr>
            <a:endParaRPr lang="en-US" sz="1200" dirty="0">
              <a:solidFill>
                <a:srgbClr val="000000"/>
              </a:solidFill>
            </a:endParaRPr>
          </a:p>
        </p:txBody>
      </p:sp>
      <p:sp>
        <p:nvSpPr>
          <p:cNvPr id="5" name="Text Box 3"/>
          <p:cNvSpPr txBox="1">
            <a:spLocks noChangeArrowheads="1"/>
          </p:cNvSpPr>
          <p:nvPr/>
        </p:nvSpPr>
        <p:spPr bwMode="auto">
          <a:xfrm>
            <a:off x="1270000" y="1233488"/>
            <a:ext cx="6553200" cy="3968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defRPr/>
            </a:pPr>
            <a:r>
              <a:rPr lang="en-US" sz="2000" b="1" i="1" dirty="0">
                <a:solidFill>
                  <a:srgbClr val="000000"/>
                </a:solidFill>
                <a:latin typeface="Century Schoolbook" pitchFamily="18" charset="0"/>
              </a:rPr>
              <a:t>I n t e g r i t y  -  S e r v i c e  -  E x c e l l e n c e</a:t>
            </a:r>
          </a:p>
        </p:txBody>
      </p:sp>
      <p:sp>
        <p:nvSpPr>
          <p:cNvPr id="6" name="Text Box 4"/>
          <p:cNvSpPr txBox="1">
            <a:spLocks noChangeArrowheads="1"/>
          </p:cNvSpPr>
          <p:nvPr/>
        </p:nvSpPr>
        <p:spPr bwMode="auto">
          <a:xfrm>
            <a:off x="1406525" y="500063"/>
            <a:ext cx="6280150" cy="641350"/>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defRPr/>
            </a:pPr>
            <a:r>
              <a:rPr lang="en-US" sz="3600" b="1" i="1" dirty="0">
                <a:solidFill>
                  <a:srgbClr val="000000"/>
                </a:solidFill>
              </a:rPr>
              <a:t>Headquarters U.S. Air Force</a:t>
            </a:r>
          </a:p>
        </p:txBody>
      </p:sp>
      <p:sp>
        <p:nvSpPr>
          <p:cNvPr id="7" name="Line 5"/>
          <p:cNvSpPr>
            <a:spLocks noChangeShapeType="1"/>
          </p:cNvSpPr>
          <p:nvPr/>
        </p:nvSpPr>
        <p:spPr bwMode="auto">
          <a:xfrm>
            <a:off x="381000" y="1231900"/>
            <a:ext cx="8382000" cy="0"/>
          </a:xfrm>
          <a:prstGeom prst="line">
            <a:avLst/>
          </a:prstGeom>
          <a:noFill/>
          <a:ln w="57150">
            <a:solidFill>
              <a:srgbClr val="0C2D83"/>
            </a:solidFill>
            <a:round/>
            <a:headEnd/>
            <a:tailEnd/>
          </a:ln>
          <a:effectLst/>
        </p:spPr>
        <p:txBody>
          <a:bodyPr wrap="none" anchor="ctr"/>
          <a:lstStyle/>
          <a:p>
            <a:pPr algn="ctr" eaLnBrk="0" fontAlgn="base" hangingPunct="0">
              <a:spcBef>
                <a:spcPct val="0"/>
              </a:spcBef>
              <a:spcAft>
                <a:spcPct val="0"/>
              </a:spcAft>
              <a:defRPr/>
            </a:pPr>
            <a:endParaRPr lang="en-US" sz="1200" dirty="0">
              <a:solidFill>
                <a:srgbClr val="000000"/>
              </a:solidFill>
            </a:endParaRPr>
          </a:p>
        </p:txBody>
      </p:sp>
      <p:pic>
        <p:nvPicPr>
          <p:cNvPr id="8" name="Picture 8" descr="afsymbol"/>
          <p:cNvPicPr>
            <a:picLocks noChangeAspect="1" noChangeArrowheads="1"/>
          </p:cNvPicPr>
          <p:nvPr/>
        </p:nvPicPr>
        <p:blipFill>
          <a:blip r:embed="rId2" cstate="print"/>
          <a:srcRect/>
          <a:stretch>
            <a:fillRect/>
          </a:stretch>
        </p:blipFill>
        <p:spPr bwMode="auto">
          <a:xfrm>
            <a:off x="419100" y="3698875"/>
            <a:ext cx="3305175" cy="2605088"/>
          </a:xfrm>
          <a:prstGeom prst="rect">
            <a:avLst/>
          </a:prstGeom>
          <a:noFill/>
          <a:ln w="9525">
            <a:noFill/>
            <a:miter lim="800000"/>
            <a:headEnd/>
            <a:tailEnd/>
          </a:ln>
        </p:spPr>
      </p:pic>
      <p:sp>
        <p:nvSpPr>
          <p:cNvPr id="50185" name="Rectangle 9"/>
          <p:cNvSpPr>
            <a:spLocks noGrp="1" noChangeArrowheads="1"/>
          </p:cNvSpPr>
          <p:nvPr>
            <p:ph type="subTitle" idx="1"/>
          </p:nvPr>
        </p:nvSpPr>
        <p:spPr>
          <a:xfrm>
            <a:off x="4095750" y="3924300"/>
            <a:ext cx="4495800" cy="1047750"/>
          </a:xfrm>
        </p:spPr>
        <p:txBody>
          <a:bodyPr/>
          <a:lstStyle>
            <a:lvl1pPr marL="0" indent="0" algn="r">
              <a:buFont typeface="Wingdings" pitchFamily="2" charset="2"/>
              <a:buNone/>
              <a:defRPr sz="2800"/>
            </a:lvl1pPr>
          </a:lstStyle>
          <a:p>
            <a:r>
              <a:rPr lang="en-US"/>
              <a:t>Click to edit Master subtitle style</a:t>
            </a:r>
          </a:p>
        </p:txBody>
      </p:sp>
      <p:sp>
        <p:nvSpPr>
          <p:cNvPr id="50186" name="Rectangle 10"/>
          <p:cNvSpPr>
            <a:spLocks noGrp="1" noChangeArrowheads="1"/>
          </p:cNvSpPr>
          <p:nvPr>
            <p:ph type="ctrTitle"/>
          </p:nvPr>
        </p:nvSpPr>
        <p:spPr>
          <a:xfrm>
            <a:off x="3467100" y="1962150"/>
            <a:ext cx="5143500" cy="1600200"/>
          </a:xfrm>
        </p:spPr>
        <p:txBody>
          <a:bodyPr/>
          <a:lstStyle>
            <a:lvl1pPr>
              <a:defRPr sz="4400" i="0"/>
            </a:lvl1pPr>
          </a:lstStyle>
          <a:p>
            <a:r>
              <a:rPr lang="en-US"/>
              <a:t>Click to edit Master title style</a:t>
            </a:r>
          </a:p>
        </p:txBody>
      </p:sp>
      <p:sp>
        <p:nvSpPr>
          <p:cNvPr id="9" name="Rectangle 6"/>
          <p:cNvSpPr>
            <a:spLocks noGrp="1" noChangeArrowheads="1"/>
          </p:cNvSpPr>
          <p:nvPr>
            <p:ph type="dt" sz="half" idx="10"/>
          </p:nvPr>
        </p:nvSpPr>
        <p:spPr bwMode="auto">
          <a:xfrm>
            <a:off x="0" y="6524625"/>
            <a:ext cx="1219200" cy="3048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defRPr sz="1000">
                <a:solidFill>
                  <a:srgbClr val="969696"/>
                </a:solidFill>
                <a:latin typeface="Arial" charset="0"/>
              </a:defRPr>
            </a:lvl1pPr>
          </a:lstStyle>
          <a:p>
            <a:pPr fontAlgn="base">
              <a:spcBef>
                <a:spcPct val="0"/>
              </a:spcBef>
              <a:spcAft>
                <a:spcPct val="0"/>
              </a:spcAft>
              <a:defRPr/>
            </a:pPr>
            <a:endParaRPr lang="en-US"/>
          </a:p>
        </p:txBody>
      </p:sp>
      <p:sp>
        <p:nvSpPr>
          <p:cNvPr id="10" name="Rectangle 7"/>
          <p:cNvSpPr>
            <a:spLocks noGrp="1" noChangeArrowheads="1"/>
          </p:cNvSpPr>
          <p:nvPr>
            <p:ph type="sldNum" sz="quarter" idx="11"/>
          </p:nvPr>
        </p:nvSpPr>
        <p:spPr bwMode="auto">
          <a:xfrm>
            <a:off x="7988300" y="6524625"/>
            <a:ext cx="1143000" cy="3048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0" hangingPunct="0">
              <a:defRPr sz="1000">
                <a:solidFill>
                  <a:srgbClr val="969696"/>
                </a:solidFill>
                <a:latin typeface="Arial" charset="0"/>
              </a:defRPr>
            </a:lvl1pPr>
          </a:lstStyle>
          <a:p>
            <a:pPr fontAlgn="base">
              <a:spcBef>
                <a:spcPct val="0"/>
              </a:spcBef>
              <a:spcAft>
                <a:spcPct val="0"/>
              </a:spcAft>
              <a:defRPr/>
            </a:pPr>
            <a:fld id="{BA482E15-DB5F-4680-B1FA-1E40ED80A03D}" type="slidenum">
              <a:rPr lang="en-US"/>
              <a:pPr fontAlgn="base">
                <a:spcBef>
                  <a:spcPct val="0"/>
                </a:spcBef>
                <a:spcAft>
                  <a:spcPct val="0"/>
                </a:spcAft>
                <a:defRPr/>
              </a:pPr>
              <a:t>‹#›</a:t>
            </a:fld>
            <a:endParaRPr lang="en-US" dirty="0">
              <a:solidFill>
                <a:srgbClr val="808080"/>
              </a:solidFill>
            </a:endParaRPr>
          </a:p>
        </p:txBody>
      </p:sp>
    </p:spTree>
    <p:extLst>
      <p:ext uri="{BB962C8B-B14F-4D97-AF65-F5344CB8AC3E}">
        <p14:creationId xmlns:p14="http://schemas.microsoft.com/office/powerpoint/2010/main" val="293924248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306773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9275" y="76200"/>
            <a:ext cx="2032000" cy="5784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100" y="76200"/>
            <a:ext cx="5946775" cy="5784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872344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3" name="Line 2"/>
          <p:cNvSpPr>
            <a:spLocks noChangeShapeType="1"/>
          </p:cNvSpPr>
          <p:nvPr/>
        </p:nvSpPr>
        <p:spPr bwMode="auto">
          <a:xfrm>
            <a:off x="381000" y="6451600"/>
            <a:ext cx="8382000" cy="0"/>
          </a:xfrm>
          <a:prstGeom prst="line">
            <a:avLst/>
          </a:prstGeom>
          <a:noFill/>
          <a:ln w="57150">
            <a:solidFill>
              <a:srgbClr val="0C2D83"/>
            </a:solidFill>
            <a:round/>
            <a:headEnd/>
            <a:tailEnd/>
          </a:ln>
          <a:effectLst/>
        </p:spPr>
        <p:txBody>
          <a:bodyPr wrap="none" anchor="ctr"/>
          <a:lstStyle/>
          <a:p>
            <a:pPr>
              <a:defRPr/>
            </a:pPr>
            <a:endParaRPr lang="en-US" dirty="0"/>
          </a:p>
        </p:txBody>
      </p:sp>
      <p:sp>
        <p:nvSpPr>
          <p:cNvPr id="4" name="Text Box 3"/>
          <p:cNvSpPr txBox="1">
            <a:spLocks noChangeArrowheads="1"/>
          </p:cNvSpPr>
          <p:nvPr/>
        </p:nvSpPr>
        <p:spPr bwMode="auto">
          <a:xfrm>
            <a:off x="1270000" y="1233488"/>
            <a:ext cx="6553200" cy="396875"/>
          </a:xfrm>
          <a:prstGeom prst="rect">
            <a:avLst/>
          </a:prstGeom>
          <a:noFill/>
          <a:ln w="9525">
            <a:noFill/>
            <a:miter lim="800000"/>
            <a:headEnd/>
            <a:tailEnd/>
          </a:ln>
          <a:effectLst/>
        </p:spPr>
        <p:txBody>
          <a:bodyPr>
            <a:spAutoFit/>
          </a:bodyPr>
          <a:lstStyle/>
          <a:p>
            <a:pPr>
              <a:spcBef>
                <a:spcPct val="50000"/>
              </a:spcBef>
              <a:defRPr/>
            </a:pPr>
            <a:r>
              <a:rPr lang="en-US" sz="2000" b="1" i="1" dirty="0">
                <a:latin typeface="Century Schoolbook" pitchFamily="18" charset="0"/>
              </a:rPr>
              <a:t>I n t e g r i t y  -  S e r v i c e  -  E x c e l l e n c e</a:t>
            </a:r>
          </a:p>
        </p:txBody>
      </p:sp>
      <p:sp>
        <p:nvSpPr>
          <p:cNvPr id="5" name="Line 5"/>
          <p:cNvSpPr>
            <a:spLocks noChangeShapeType="1"/>
          </p:cNvSpPr>
          <p:nvPr/>
        </p:nvSpPr>
        <p:spPr bwMode="auto">
          <a:xfrm>
            <a:off x="381000" y="1231900"/>
            <a:ext cx="8382000" cy="0"/>
          </a:xfrm>
          <a:prstGeom prst="line">
            <a:avLst/>
          </a:prstGeom>
          <a:noFill/>
          <a:ln w="57150">
            <a:solidFill>
              <a:srgbClr val="0C2D83"/>
            </a:solidFill>
            <a:round/>
            <a:headEnd/>
            <a:tailEnd/>
          </a:ln>
          <a:effectLst/>
        </p:spPr>
        <p:txBody>
          <a:bodyPr wrap="none" anchor="ctr"/>
          <a:lstStyle/>
          <a:p>
            <a:pPr>
              <a:defRPr/>
            </a:pPr>
            <a:endParaRPr lang="en-US" dirty="0"/>
          </a:p>
        </p:txBody>
      </p:sp>
      <p:pic>
        <p:nvPicPr>
          <p:cNvPr id="6" name="Picture 13" descr="afsymb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698875"/>
            <a:ext cx="3305175" cy="260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4"/>
          <p:cNvSpPr txBox="1">
            <a:spLocks noChangeArrowheads="1"/>
          </p:cNvSpPr>
          <p:nvPr/>
        </p:nvSpPr>
        <p:spPr bwMode="auto">
          <a:xfrm>
            <a:off x="1406525" y="500063"/>
            <a:ext cx="6280150" cy="641350"/>
          </a:xfrm>
          <a:prstGeom prst="rect">
            <a:avLst/>
          </a:prstGeom>
          <a:noFill/>
          <a:ln w="9525">
            <a:noFill/>
            <a:miter lim="800000"/>
            <a:headEnd/>
            <a:tailEnd/>
          </a:ln>
          <a:effectLst/>
        </p:spPr>
        <p:txBody>
          <a:bodyPr wrap="none">
            <a:spAutoFit/>
          </a:bodyPr>
          <a:lstStyle/>
          <a:p>
            <a:pPr>
              <a:defRPr/>
            </a:pPr>
            <a:r>
              <a:rPr lang="en-US" sz="3600" b="1" i="1" dirty="0"/>
              <a:t>Headquarters U.S. Air Force</a:t>
            </a:r>
          </a:p>
        </p:txBody>
      </p:sp>
      <p:sp>
        <p:nvSpPr>
          <p:cNvPr id="50191" name="Rectangle 15"/>
          <p:cNvSpPr>
            <a:spLocks noGrp="1" noChangeArrowheads="1"/>
          </p:cNvSpPr>
          <p:nvPr>
            <p:ph type="ctrTitle"/>
          </p:nvPr>
        </p:nvSpPr>
        <p:spPr>
          <a:xfrm>
            <a:off x="276225" y="1962150"/>
            <a:ext cx="8486775" cy="1600200"/>
          </a:xfrm>
        </p:spPr>
        <p:txBody>
          <a:bodyPr/>
          <a:lstStyle>
            <a:lvl1pPr>
              <a:defRPr sz="4400" i="0"/>
            </a:lvl1pPr>
          </a:lstStyle>
          <a:p>
            <a:r>
              <a:rPr lang="en-US"/>
              <a:t>Click to edit Master title style</a:t>
            </a:r>
          </a:p>
        </p:txBody>
      </p:sp>
      <p:sp>
        <p:nvSpPr>
          <p:cNvPr id="8" name="Rectangle 6"/>
          <p:cNvSpPr>
            <a:spLocks noGrp="1" noChangeArrowheads="1"/>
          </p:cNvSpPr>
          <p:nvPr>
            <p:ph type="dt" sz="half" idx="10"/>
          </p:nvPr>
        </p:nvSpPr>
        <p:spPr>
          <a:xfrm>
            <a:off x="0" y="6524625"/>
            <a:ext cx="1219200" cy="304800"/>
          </a:xfrm>
          <a:prstGeom prst="rect">
            <a:avLst/>
          </a:prstGeom>
        </p:spPr>
        <p:txBody>
          <a:bodyPr/>
          <a:lstStyle>
            <a:lvl1pPr>
              <a:defRPr dirty="0"/>
            </a:lvl1pPr>
          </a:lstStyle>
          <a:p>
            <a:pPr>
              <a:defRPr/>
            </a:pPr>
            <a:endParaRPr lang="en-US"/>
          </a:p>
        </p:txBody>
      </p:sp>
      <p:sp>
        <p:nvSpPr>
          <p:cNvPr id="9" name="Rectangle 7"/>
          <p:cNvSpPr>
            <a:spLocks noGrp="1" noChangeArrowheads="1"/>
          </p:cNvSpPr>
          <p:nvPr>
            <p:ph type="sldNum" sz="quarter" idx="11"/>
          </p:nvPr>
        </p:nvSpPr>
        <p:spPr>
          <a:xfrm>
            <a:off x="7988300" y="6524625"/>
            <a:ext cx="1143000" cy="304800"/>
          </a:xfrm>
          <a:prstGeom prst="rect">
            <a:avLst/>
          </a:prstGeom>
        </p:spPr>
        <p:txBody>
          <a:bodyPr/>
          <a:lstStyle>
            <a:lvl1pPr>
              <a:defRPr/>
            </a:lvl1pPr>
          </a:lstStyle>
          <a:p>
            <a:pPr>
              <a:defRPr/>
            </a:pPr>
            <a:fld id="{240D68D8-9F1F-4791-A587-A2AD5B44B77B}" type="slidenum">
              <a:rPr lang="en-US"/>
              <a:pPr>
                <a:defRPr/>
              </a:pPr>
              <a:t>‹#›</a:t>
            </a:fld>
            <a:endParaRPr lang="en-US" dirty="0">
              <a:solidFill>
                <a:schemeClr val="bg2"/>
              </a:solidFill>
            </a:endParaRPr>
          </a:p>
        </p:txBody>
      </p:sp>
    </p:spTree>
    <p:extLst>
      <p:ext uri="{BB962C8B-B14F-4D97-AF65-F5344CB8AC3E}">
        <p14:creationId xmlns:p14="http://schemas.microsoft.com/office/powerpoint/2010/main" val="2113603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381000" y="6451600"/>
            <a:ext cx="8382000" cy="0"/>
          </a:xfrm>
          <a:prstGeom prst="line">
            <a:avLst/>
          </a:prstGeom>
          <a:noFill/>
          <a:ln w="57150">
            <a:solidFill>
              <a:srgbClr val="0C2D83"/>
            </a:solidFill>
            <a:round/>
            <a:headEnd/>
            <a:tailEnd/>
          </a:ln>
          <a:effectLst/>
        </p:spPr>
        <p:txBody>
          <a:bodyPr wrap="none" anchor="ctr"/>
          <a:lstStyle/>
          <a:p>
            <a:pPr algn="ctr" eaLnBrk="0" fontAlgn="base" hangingPunct="0">
              <a:spcBef>
                <a:spcPct val="0"/>
              </a:spcBef>
              <a:spcAft>
                <a:spcPct val="0"/>
              </a:spcAft>
              <a:defRPr/>
            </a:pPr>
            <a:endParaRPr lang="en-US" sz="900" dirty="0">
              <a:solidFill>
                <a:srgbClr val="000000"/>
              </a:solidFill>
            </a:endParaRPr>
          </a:p>
        </p:txBody>
      </p:sp>
      <p:sp>
        <p:nvSpPr>
          <p:cNvPr id="5" name="Text Box 3"/>
          <p:cNvSpPr txBox="1">
            <a:spLocks noChangeArrowheads="1"/>
          </p:cNvSpPr>
          <p:nvPr/>
        </p:nvSpPr>
        <p:spPr bwMode="auto">
          <a:xfrm>
            <a:off x="1270000" y="1233490"/>
            <a:ext cx="6553200" cy="32316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defRPr/>
            </a:pPr>
            <a:r>
              <a:rPr lang="en-US" sz="1500" b="1" i="1" dirty="0">
                <a:solidFill>
                  <a:srgbClr val="000000"/>
                </a:solidFill>
                <a:latin typeface="Century Schoolbook" pitchFamily="18" charset="0"/>
              </a:rPr>
              <a:t>I n t e g r i t y  -  S e r v i c e  -  E x c e l l e n c e</a:t>
            </a:r>
          </a:p>
        </p:txBody>
      </p:sp>
      <p:sp>
        <p:nvSpPr>
          <p:cNvPr id="6" name="Text Box 4"/>
          <p:cNvSpPr txBox="1">
            <a:spLocks noChangeArrowheads="1"/>
          </p:cNvSpPr>
          <p:nvPr/>
        </p:nvSpPr>
        <p:spPr bwMode="auto">
          <a:xfrm>
            <a:off x="2152355" y="500064"/>
            <a:ext cx="4788490" cy="507831"/>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defRPr/>
            </a:pPr>
            <a:r>
              <a:rPr lang="en-US" sz="2700" b="1" i="1" dirty="0">
                <a:solidFill>
                  <a:srgbClr val="000000"/>
                </a:solidFill>
              </a:rPr>
              <a:t>Headquarters U.S. Air Force</a:t>
            </a:r>
          </a:p>
        </p:txBody>
      </p:sp>
      <p:sp>
        <p:nvSpPr>
          <p:cNvPr id="7" name="Line 5"/>
          <p:cNvSpPr>
            <a:spLocks noChangeShapeType="1"/>
          </p:cNvSpPr>
          <p:nvPr/>
        </p:nvSpPr>
        <p:spPr bwMode="auto">
          <a:xfrm>
            <a:off x="381000" y="1231900"/>
            <a:ext cx="8382000" cy="0"/>
          </a:xfrm>
          <a:prstGeom prst="line">
            <a:avLst/>
          </a:prstGeom>
          <a:noFill/>
          <a:ln w="57150">
            <a:solidFill>
              <a:srgbClr val="0C2D83"/>
            </a:solidFill>
            <a:round/>
            <a:headEnd/>
            <a:tailEnd/>
          </a:ln>
          <a:effectLst/>
        </p:spPr>
        <p:txBody>
          <a:bodyPr wrap="none" anchor="ctr"/>
          <a:lstStyle/>
          <a:p>
            <a:pPr algn="ctr" eaLnBrk="0" fontAlgn="base" hangingPunct="0">
              <a:spcBef>
                <a:spcPct val="0"/>
              </a:spcBef>
              <a:spcAft>
                <a:spcPct val="0"/>
              </a:spcAft>
              <a:defRPr/>
            </a:pPr>
            <a:endParaRPr lang="en-US" sz="900" dirty="0">
              <a:solidFill>
                <a:srgbClr val="000000"/>
              </a:solidFill>
            </a:endParaRPr>
          </a:p>
        </p:txBody>
      </p:sp>
      <p:pic>
        <p:nvPicPr>
          <p:cNvPr id="8" name="Picture 8" descr="afsymbol"/>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19101" y="3698875"/>
            <a:ext cx="3305175" cy="2605088"/>
          </a:xfrm>
          <a:prstGeom prst="rect">
            <a:avLst/>
          </a:prstGeom>
          <a:noFill/>
          <a:ln w="9525">
            <a:noFill/>
            <a:miter lim="800000"/>
            <a:headEnd/>
            <a:tailEnd/>
          </a:ln>
        </p:spPr>
      </p:pic>
      <p:sp>
        <p:nvSpPr>
          <p:cNvPr id="50185" name="Rectangle 9"/>
          <p:cNvSpPr>
            <a:spLocks noGrp="1" noChangeArrowheads="1"/>
          </p:cNvSpPr>
          <p:nvPr>
            <p:ph type="subTitle" idx="1"/>
          </p:nvPr>
        </p:nvSpPr>
        <p:spPr>
          <a:xfrm>
            <a:off x="4095750" y="3924300"/>
            <a:ext cx="4495800" cy="1047750"/>
          </a:xfrm>
        </p:spPr>
        <p:txBody>
          <a:bodyPr/>
          <a:lstStyle>
            <a:lvl1pPr marL="0" indent="0" algn="r">
              <a:buFont typeface="Wingdings" pitchFamily="2" charset="2"/>
              <a:buNone/>
              <a:defRPr sz="2100"/>
            </a:lvl1pPr>
          </a:lstStyle>
          <a:p>
            <a:r>
              <a:rPr lang="en-US"/>
              <a:t>Click to edit Master subtitle style</a:t>
            </a:r>
          </a:p>
        </p:txBody>
      </p:sp>
      <p:sp>
        <p:nvSpPr>
          <p:cNvPr id="50186" name="Rectangle 10"/>
          <p:cNvSpPr>
            <a:spLocks noGrp="1" noChangeArrowheads="1"/>
          </p:cNvSpPr>
          <p:nvPr>
            <p:ph type="ctrTitle"/>
          </p:nvPr>
        </p:nvSpPr>
        <p:spPr>
          <a:xfrm>
            <a:off x="3467100" y="1962150"/>
            <a:ext cx="5143500" cy="1600200"/>
          </a:xfrm>
        </p:spPr>
        <p:txBody>
          <a:bodyPr/>
          <a:lstStyle>
            <a:lvl1pPr>
              <a:defRPr sz="3300" i="0"/>
            </a:lvl1pPr>
          </a:lstStyle>
          <a:p>
            <a:r>
              <a:rPr lang="en-US"/>
              <a:t>Click to edit Master title style</a:t>
            </a:r>
          </a:p>
        </p:txBody>
      </p:sp>
      <p:sp>
        <p:nvSpPr>
          <p:cNvPr id="9" name="Rectangle 6"/>
          <p:cNvSpPr>
            <a:spLocks noGrp="1" noChangeArrowheads="1"/>
          </p:cNvSpPr>
          <p:nvPr>
            <p:ph type="dt" sz="half" idx="10"/>
          </p:nvPr>
        </p:nvSpPr>
        <p:spPr bwMode="auto">
          <a:xfrm>
            <a:off x="0" y="6524625"/>
            <a:ext cx="1219200" cy="3048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defRPr sz="750">
                <a:solidFill>
                  <a:srgbClr val="969696"/>
                </a:solidFill>
                <a:latin typeface="Arial" charset="0"/>
              </a:defRPr>
            </a:lvl1pPr>
          </a:lstStyle>
          <a:p>
            <a:pPr fontAlgn="base">
              <a:spcBef>
                <a:spcPct val="0"/>
              </a:spcBef>
              <a:spcAft>
                <a:spcPct val="0"/>
              </a:spcAft>
              <a:defRPr/>
            </a:pPr>
            <a:endParaRPr lang="en-US"/>
          </a:p>
        </p:txBody>
      </p:sp>
      <p:sp>
        <p:nvSpPr>
          <p:cNvPr id="10" name="Rectangle 7"/>
          <p:cNvSpPr>
            <a:spLocks noGrp="1" noChangeArrowheads="1"/>
          </p:cNvSpPr>
          <p:nvPr>
            <p:ph type="sldNum" sz="quarter" idx="11"/>
          </p:nvPr>
        </p:nvSpPr>
        <p:spPr bwMode="auto">
          <a:xfrm>
            <a:off x="7988300" y="6524625"/>
            <a:ext cx="1143000" cy="3048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0" hangingPunct="0">
              <a:defRPr sz="750">
                <a:solidFill>
                  <a:srgbClr val="969696"/>
                </a:solidFill>
                <a:latin typeface="Arial" charset="0"/>
              </a:defRPr>
            </a:lvl1pPr>
          </a:lstStyle>
          <a:p>
            <a:pPr fontAlgn="base">
              <a:spcBef>
                <a:spcPct val="0"/>
              </a:spcBef>
              <a:spcAft>
                <a:spcPct val="0"/>
              </a:spcAft>
              <a:defRPr/>
            </a:pPr>
            <a:fld id="{BA482E15-DB5F-4680-B1FA-1E40ED80A03D}" type="slidenum">
              <a:rPr lang="en-US"/>
              <a:pPr fontAlgn="base">
                <a:spcBef>
                  <a:spcPct val="0"/>
                </a:spcBef>
                <a:spcAft>
                  <a:spcPct val="0"/>
                </a:spcAft>
                <a:defRPr/>
              </a:pPr>
              <a:t>‹#›</a:t>
            </a:fld>
            <a:endParaRPr lang="en-US" dirty="0">
              <a:solidFill>
                <a:srgbClr val="808080"/>
              </a:solidFill>
            </a:endParaRPr>
          </a:p>
        </p:txBody>
      </p:sp>
    </p:spTree>
    <p:extLst>
      <p:ext uri="{BB962C8B-B14F-4D97-AF65-F5344CB8AC3E}">
        <p14:creationId xmlns:p14="http://schemas.microsoft.com/office/powerpoint/2010/main" val="344517175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SzPct val="140000"/>
              <a:buFont typeface="Wingdings" pitchFamily="2" charset="2"/>
              <a:buChar char="§"/>
              <a:defRPr b="0"/>
            </a:lvl1pPr>
            <a:lvl2pPr>
              <a:buSzPct val="140000"/>
              <a:buFont typeface="Wingdings" pitchFamily="2" charset="2"/>
              <a:buChar char="§"/>
              <a:defRPr b="0"/>
            </a:lvl2pPr>
            <a:lvl3pPr>
              <a:buSzPct val="140000"/>
              <a:buFont typeface="Wingdings" pitchFamily="2" charset="2"/>
              <a:buChar char="§"/>
              <a:defRPr sz="1500" b="0"/>
            </a:lvl3pPr>
            <a:lvl4pPr>
              <a:buSzPct val="140000"/>
              <a:buFont typeface="Wingdings" pitchFamily="2" charset="2"/>
              <a:buChar char="§"/>
              <a:defRPr sz="1500"/>
            </a:lvl4pPr>
            <a:lvl5pPr>
              <a:buSzPct val="140000"/>
              <a:buFont typeface="Wingdings" pitchFamily="2" charset="2"/>
              <a:buChar cha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7"/>
          <p:cNvSpPr>
            <a:spLocks noGrp="1" noChangeArrowheads="1"/>
          </p:cNvSpPr>
          <p:nvPr>
            <p:ph type="sldNum" sz="quarter" idx="11"/>
          </p:nvPr>
        </p:nvSpPr>
        <p:spPr bwMode="auto">
          <a:xfrm>
            <a:off x="7988300" y="6524625"/>
            <a:ext cx="1143000" cy="3048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0" hangingPunct="0">
              <a:defRPr sz="750">
                <a:solidFill>
                  <a:srgbClr val="969696"/>
                </a:solidFill>
                <a:latin typeface="Arial" charset="0"/>
              </a:defRPr>
            </a:lvl1pPr>
          </a:lstStyle>
          <a:p>
            <a:pPr fontAlgn="base">
              <a:spcBef>
                <a:spcPct val="0"/>
              </a:spcBef>
              <a:spcAft>
                <a:spcPct val="0"/>
              </a:spcAft>
              <a:defRPr/>
            </a:pPr>
            <a:fld id="{BA482E15-DB5F-4680-B1FA-1E40ED80A03D}" type="slidenum">
              <a:rPr lang="en-US"/>
              <a:pPr fontAlgn="base">
                <a:spcBef>
                  <a:spcPct val="0"/>
                </a:spcBef>
                <a:spcAft>
                  <a:spcPct val="0"/>
                </a:spcAft>
                <a:defRPr/>
              </a:pPr>
              <a:t>‹#›</a:t>
            </a:fld>
            <a:endParaRPr lang="en-US" dirty="0">
              <a:solidFill>
                <a:srgbClr val="808080"/>
              </a:solidFill>
            </a:endParaRPr>
          </a:p>
        </p:txBody>
      </p:sp>
    </p:spTree>
    <p:extLst>
      <p:ext uri="{BB962C8B-B14F-4D97-AF65-F5344CB8AC3E}">
        <p14:creationId xmlns:p14="http://schemas.microsoft.com/office/powerpoint/2010/main" val="245928502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Tree>
    <p:extLst>
      <p:ext uri="{BB962C8B-B14F-4D97-AF65-F5344CB8AC3E}">
        <p14:creationId xmlns:p14="http://schemas.microsoft.com/office/powerpoint/2010/main" val="242017008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100" y="1536700"/>
            <a:ext cx="3989388" cy="43243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41889" y="1536700"/>
            <a:ext cx="3989387" cy="43243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5659700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1250123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945850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47078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SzPct val="140000"/>
              <a:buFont typeface="Wingdings" pitchFamily="2" charset="2"/>
              <a:buChar char="§"/>
              <a:defRPr b="0"/>
            </a:lvl1pPr>
            <a:lvl2pPr>
              <a:buSzPct val="140000"/>
              <a:buFont typeface="Wingdings" pitchFamily="2" charset="2"/>
              <a:buChar char="§"/>
              <a:defRPr b="0"/>
            </a:lvl2pPr>
            <a:lvl3pPr>
              <a:buSzPct val="140000"/>
              <a:buFont typeface="Wingdings" pitchFamily="2" charset="2"/>
              <a:buChar char="§"/>
              <a:defRPr sz="2000" b="0"/>
            </a:lvl3pPr>
            <a:lvl4pPr>
              <a:buSzPct val="140000"/>
              <a:buFont typeface="Wingdings" pitchFamily="2" charset="2"/>
              <a:buChar char="§"/>
              <a:defRPr sz="2000"/>
            </a:lvl4pPr>
            <a:lvl5pPr>
              <a:buSzPct val="140000"/>
              <a:buFont typeface="Wingdings" pitchFamily="2" charset="2"/>
              <a:buChar cha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7"/>
          <p:cNvSpPr>
            <a:spLocks noGrp="1" noChangeArrowheads="1"/>
          </p:cNvSpPr>
          <p:nvPr>
            <p:ph type="sldNum" sz="quarter" idx="11"/>
          </p:nvPr>
        </p:nvSpPr>
        <p:spPr bwMode="auto">
          <a:xfrm>
            <a:off x="7988300" y="6524625"/>
            <a:ext cx="1143000" cy="3048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0" hangingPunct="0">
              <a:defRPr sz="1000">
                <a:solidFill>
                  <a:srgbClr val="969696"/>
                </a:solidFill>
                <a:latin typeface="Arial" charset="0"/>
              </a:defRPr>
            </a:lvl1pPr>
          </a:lstStyle>
          <a:p>
            <a:pPr fontAlgn="base">
              <a:spcBef>
                <a:spcPct val="0"/>
              </a:spcBef>
              <a:spcAft>
                <a:spcPct val="0"/>
              </a:spcAft>
              <a:defRPr/>
            </a:pPr>
            <a:fld id="{BA482E15-DB5F-4680-B1FA-1E40ED80A03D}" type="slidenum">
              <a:rPr lang="en-US"/>
              <a:pPr fontAlgn="base">
                <a:spcBef>
                  <a:spcPct val="0"/>
                </a:spcBef>
                <a:spcAft>
                  <a:spcPct val="0"/>
                </a:spcAft>
                <a:defRPr/>
              </a:pPr>
              <a:t>‹#›</a:t>
            </a:fld>
            <a:endParaRPr lang="en-US" dirty="0">
              <a:solidFill>
                <a:srgbClr val="808080"/>
              </a:solidFill>
            </a:endParaRPr>
          </a:p>
        </p:txBody>
      </p:sp>
    </p:spTree>
    <p:extLst>
      <p:ext uri="{BB962C8B-B14F-4D97-AF65-F5344CB8AC3E}">
        <p14:creationId xmlns:p14="http://schemas.microsoft.com/office/powerpoint/2010/main" val="2426965526"/>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162406245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175400786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30048449"/>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9276" y="76200"/>
            <a:ext cx="2032000" cy="5784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101" y="76200"/>
            <a:ext cx="5946775" cy="5784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952028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3" name="Line 2"/>
          <p:cNvSpPr>
            <a:spLocks noChangeShapeType="1"/>
          </p:cNvSpPr>
          <p:nvPr/>
        </p:nvSpPr>
        <p:spPr bwMode="auto">
          <a:xfrm>
            <a:off x="381000" y="6451600"/>
            <a:ext cx="8382000" cy="0"/>
          </a:xfrm>
          <a:prstGeom prst="line">
            <a:avLst/>
          </a:prstGeom>
          <a:noFill/>
          <a:ln w="57150">
            <a:solidFill>
              <a:srgbClr val="0C2D83"/>
            </a:solidFill>
            <a:round/>
            <a:headEnd/>
            <a:tailEnd/>
          </a:ln>
          <a:effectLst/>
        </p:spPr>
        <p:txBody>
          <a:bodyPr wrap="none" anchor="ctr"/>
          <a:lstStyle/>
          <a:p>
            <a:pPr>
              <a:defRPr/>
            </a:pPr>
            <a:endParaRPr lang="en-US" sz="1350" dirty="0">
              <a:solidFill>
                <a:srgbClr val="000000"/>
              </a:solidFill>
            </a:endParaRPr>
          </a:p>
        </p:txBody>
      </p:sp>
      <p:sp>
        <p:nvSpPr>
          <p:cNvPr id="4" name="Text Box 3"/>
          <p:cNvSpPr txBox="1">
            <a:spLocks noChangeArrowheads="1"/>
          </p:cNvSpPr>
          <p:nvPr/>
        </p:nvSpPr>
        <p:spPr bwMode="auto">
          <a:xfrm>
            <a:off x="1270000" y="1233490"/>
            <a:ext cx="6553200" cy="323165"/>
          </a:xfrm>
          <a:prstGeom prst="rect">
            <a:avLst/>
          </a:prstGeom>
          <a:noFill/>
          <a:ln w="9525">
            <a:noFill/>
            <a:miter lim="800000"/>
            <a:headEnd/>
            <a:tailEnd/>
          </a:ln>
          <a:effectLst/>
        </p:spPr>
        <p:txBody>
          <a:bodyPr>
            <a:spAutoFit/>
          </a:bodyPr>
          <a:lstStyle/>
          <a:p>
            <a:pPr>
              <a:spcBef>
                <a:spcPct val="50000"/>
              </a:spcBef>
              <a:defRPr/>
            </a:pPr>
            <a:r>
              <a:rPr lang="en-US" sz="1500" b="1" i="1" dirty="0">
                <a:solidFill>
                  <a:srgbClr val="000000"/>
                </a:solidFill>
                <a:latin typeface="Century Schoolbook" pitchFamily="18" charset="0"/>
              </a:rPr>
              <a:t>I n t e g r i t y  -  S e r v i c e  -  E x c e l l e n c e</a:t>
            </a:r>
          </a:p>
        </p:txBody>
      </p:sp>
      <p:sp>
        <p:nvSpPr>
          <p:cNvPr id="5" name="Line 5"/>
          <p:cNvSpPr>
            <a:spLocks noChangeShapeType="1"/>
          </p:cNvSpPr>
          <p:nvPr/>
        </p:nvSpPr>
        <p:spPr bwMode="auto">
          <a:xfrm>
            <a:off x="381000" y="1231900"/>
            <a:ext cx="8382000" cy="0"/>
          </a:xfrm>
          <a:prstGeom prst="line">
            <a:avLst/>
          </a:prstGeom>
          <a:noFill/>
          <a:ln w="57150">
            <a:solidFill>
              <a:srgbClr val="0C2D83"/>
            </a:solidFill>
            <a:round/>
            <a:headEnd/>
            <a:tailEnd/>
          </a:ln>
          <a:effectLst/>
        </p:spPr>
        <p:txBody>
          <a:bodyPr wrap="none" anchor="ctr"/>
          <a:lstStyle/>
          <a:p>
            <a:pPr>
              <a:defRPr/>
            </a:pPr>
            <a:endParaRPr lang="en-US" sz="1350" dirty="0">
              <a:solidFill>
                <a:srgbClr val="000000"/>
              </a:solidFill>
            </a:endParaRPr>
          </a:p>
        </p:txBody>
      </p:sp>
      <p:pic>
        <p:nvPicPr>
          <p:cNvPr id="6" name="Picture 13" descr="afsymbol"/>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19101" y="3698875"/>
            <a:ext cx="3305175" cy="260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4"/>
          <p:cNvSpPr txBox="1">
            <a:spLocks noChangeArrowheads="1"/>
          </p:cNvSpPr>
          <p:nvPr/>
        </p:nvSpPr>
        <p:spPr bwMode="auto">
          <a:xfrm>
            <a:off x="1406525" y="500064"/>
            <a:ext cx="4788490" cy="507831"/>
          </a:xfrm>
          <a:prstGeom prst="rect">
            <a:avLst/>
          </a:prstGeom>
          <a:noFill/>
          <a:ln w="9525">
            <a:noFill/>
            <a:miter lim="800000"/>
            <a:headEnd/>
            <a:tailEnd/>
          </a:ln>
          <a:effectLst/>
        </p:spPr>
        <p:txBody>
          <a:bodyPr wrap="none">
            <a:spAutoFit/>
          </a:bodyPr>
          <a:lstStyle/>
          <a:p>
            <a:pPr>
              <a:defRPr/>
            </a:pPr>
            <a:r>
              <a:rPr lang="en-US" sz="2700" b="1" i="1" dirty="0">
                <a:solidFill>
                  <a:srgbClr val="000000"/>
                </a:solidFill>
              </a:rPr>
              <a:t>Headquarters U.S. Air Force</a:t>
            </a:r>
          </a:p>
        </p:txBody>
      </p:sp>
      <p:sp>
        <p:nvSpPr>
          <p:cNvPr id="50191" name="Rectangle 15"/>
          <p:cNvSpPr>
            <a:spLocks noGrp="1" noChangeArrowheads="1"/>
          </p:cNvSpPr>
          <p:nvPr>
            <p:ph type="ctrTitle"/>
          </p:nvPr>
        </p:nvSpPr>
        <p:spPr>
          <a:xfrm>
            <a:off x="276226" y="1962150"/>
            <a:ext cx="8486775" cy="1600200"/>
          </a:xfrm>
        </p:spPr>
        <p:txBody>
          <a:bodyPr/>
          <a:lstStyle>
            <a:lvl1pPr>
              <a:defRPr sz="3300" i="0"/>
            </a:lvl1pPr>
          </a:lstStyle>
          <a:p>
            <a:r>
              <a:rPr lang="en-US"/>
              <a:t>Click to edit Master title style</a:t>
            </a:r>
          </a:p>
        </p:txBody>
      </p:sp>
      <p:sp>
        <p:nvSpPr>
          <p:cNvPr id="8" name="Rectangle 6"/>
          <p:cNvSpPr>
            <a:spLocks noGrp="1" noChangeArrowheads="1"/>
          </p:cNvSpPr>
          <p:nvPr>
            <p:ph type="dt" sz="half" idx="10"/>
          </p:nvPr>
        </p:nvSpPr>
        <p:spPr>
          <a:xfrm>
            <a:off x="0" y="6524625"/>
            <a:ext cx="1219200" cy="304800"/>
          </a:xfrm>
          <a:prstGeom prst="rect">
            <a:avLst/>
          </a:prstGeom>
        </p:spPr>
        <p:txBody>
          <a:bodyPr/>
          <a:lstStyle>
            <a:lvl1pPr>
              <a:defRPr dirty="0"/>
            </a:lvl1pPr>
          </a:lstStyle>
          <a:p>
            <a:pPr>
              <a:defRPr/>
            </a:pPr>
            <a:endParaRPr lang="en-US">
              <a:solidFill>
                <a:srgbClr val="000000"/>
              </a:solidFill>
            </a:endParaRPr>
          </a:p>
        </p:txBody>
      </p:sp>
      <p:sp>
        <p:nvSpPr>
          <p:cNvPr id="9" name="Rectangle 7"/>
          <p:cNvSpPr>
            <a:spLocks noGrp="1" noChangeArrowheads="1"/>
          </p:cNvSpPr>
          <p:nvPr>
            <p:ph type="sldNum" sz="quarter" idx="11"/>
          </p:nvPr>
        </p:nvSpPr>
        <p:spPr>
          <a:xfrm>
            <a:off x="7988300" y="6524625"/>
            <a:ext cx="1143000" cy="304800"/>
          </a:xfrm>
          <a:prstGeom prst="rect">
            <a:avLst/>
          </a:prstGeom>
        </p:spPr>
        <p:txBody>
          <a:bodyPr/>
          <a:lstStyle>
            <a:lvl1pPr>
              <a:defRPr/>
            </a:lvl1pPr>
          </a:lstStyle>
          <a:p>
            <a:pPr>
              <a:defRPr/>
            </a:pPr>
            <a:fld id="{240D68D8-9F1F-4791-A587-A2AD5B44B77B}" type="slidenum">
              <a:rPr lang="en-US">
                <a:solidFill>
                  <a:srgbClr val="000000"/>
                </a:solidFill>
              </a:rPr>
              <a:pPr>
                <a:defRPr/>
              </a:pPr>
              <a:t>‹#›</a:t>
            </a:fld>
            <a:endParaRPr lang="en-US" dirty="0">
              <a:solidFill>
                <a:srgbClr val="808080"/>
              </a:solidFill>
            </a:endParaRPr>
          </a:p>
        </p:txBody>
      </p:sp>
    </p:spTree>
    <p:extLst>
      <p:ext uri="{BB962C8B-B14F-4D97-AF65-F5344CB8AC3E}">
        <p14:creationId xmlns:p14="http://schemas.microsoft.com/office/powerpoint/2010/main" val="4874871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381000" y="6451600"/>
            <a:ext cx="8382000" cy="0"/>
          </a:xfrm>
          <a:prstGeom prst="line">
            <a:avLst/>
          </a:prstGeom>
          <a:noFill/>
          <a:ln w="57150">
            <a:solidFill>
              <a:srgbClr val="0C2D83"/>
            </a:solidFill>
            <a:round/>
            <a:headEnd/>
            <a:tailEnd/>
          </a:ln>
          <a:effectLst/>
        </p:spPr>
        <p:txBody>
          <a:bodyPr wrap="none" anchor="ctr"/>
          <a:lstStyle/>
          <a:p>
            <a:pPr algn="ctr" eaLnBrk="0" fontAlgn="base" hangingPunct="0">
              <a:spcBef>
                <a:spcPct val="0"/>
              </a:spcBef>
              <a:spcAft>
                <a:spcPct val="0"/>
              </a:spcAft>
              <a:defRPr/>
            </a:pPr>
            <a:endParaRPr lang="en-US" sz="900" dirty="0">
              <a:solidFill>
                <a:srgbClr val="000000"/>
              </a:solidFill>
            </a:endParaRPr>
          </a:p>
        </p:txBody>
      </p:sp>
      <p:sp>
        <p:nvSpPr>
          <p:cNvPr id="5" name="Text Box 3"/>
          <p:cNvSpPr txBox="1">
            <a:spLocks noChangeArrowheads="1"/>
          </p:cNvSpPr>
          <p:nvPr/>
        </p:nvSpPr>
        <p:spPr bwMode="auto">
          <a:xfrm>
            <a:off x="1270000" y="1233490"/>
            <a:ext cx="6553200" cy="32316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defRPr/>
            </a:pPr>
            <a:r>
              <a:rPr lang="en-US" sz="1500" b="1" i="1" dirty="0">
                <a:solidFill>
                  <a:srgbClr val="000000"/>
                </a:solidFill>
                <a:latin typeface="Century Schoolbook" pitchFamily="18" charset="0"/>
              </a:rPr>
              <a:t>I n t e g r i t y  -  S e r v i c e  -  E x c e l l e n c e</a:t>
            </a:r>
          </a:p>
        </p:txBody>
      </p:sp>
      <p:sp>
        <p:nvSpPr>
          <p:cNvPr id="6" name="Text Box 4"/>
          <p:cNvSpPr txBox="1">
            <a:spLocks noChangeArrowheads="1"/>
          </p:cNvSpPr>
          <p:nvPr/>
        </p:nvSpPr>
        <p:spPr bwMode="auto">
          <a:xfrm>
            <a:off x="2152355" y="500064"/>
            <a:ext cx="4788490" cy="507831"/>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defRPr/>
            </a:pPr>
            <a:r>
              <a:rPr lang="en-US" sz="2700" b="1" i="1" dirty="0">
                <a:solidFill>
                  <a:srgbClr val="000000"/>
                </a:solidFill>
              </a:rPr>
              <a:t>Headquarters U.S. Air Force</a:t>
            </a:r>
          </a:p>
        </p:txBody>
      </p:sp>
      <p:sp>
        <p:nvSpPr>
          <p:cNvPr id="7" name="Line 5"/>
          <p:cNvSpPr>
            <a:spLocks noChangeShapeType="1"/>
          </p:cNvSpPr>
          <p:nvPr/>
        </p:nvSpPr>
        <p:spPr bwMode="auto">
          <a:xfrm>
            <a:off x="381000" y="1231900"/>
            <a:ext cx="8382000" cy="0"/>
          </a:xfrm>
          <a:prstGeom prst="line">
            <a:avLst/>
          </a:prstGeom>
          <a:noFill/>
          <a:ln w="57150">
            <a:solidFill>
              <a:srgbClr val="0C2D83"/>
            </a:solidFill>
            <a:round/>
            <a:headEnd/>
            <a:tailEnd/>
          </a:ln>
          <a:effectLst/>
        </p:spPr>
        <p:txBody>
          <a:bodyPr wrap="none" anchor="ctr"/>
          <a:lstStyle/>
          <a:p>
            <a:pPr algn="ctr" eaLnBrk="0" fontAlgn="base" hangingPunct="0">
              <a:spcBef>
                <a:spcPct val="0"/>
              </a:spcBef>
              <a:spcAft>
                <a:spcPct val="0"/>
              </a:spcAft>
              <a:defRPr/>
            </a:pPr>
            <a:endParaRPr lang="en-US" sz="900" dirty="0">
              <a:solidFill>
                <a:srgbClr val="000000"/>
              </a:solidFill>
            </a:endParaRPr>
          </a:p>
        </p:txBody>
      </p:sp>
      <p:pic>
        <p:nvPicPr>
          <p:cNvPr id="8" name="Picture 8" descr="afsymbol"/>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19101" y="3698875"/>
            <a:ext cx="3305175" cy="2605088"/>
          </a:xfrm>
          <a:prstGeom prst="rect">
            <a:avLst/>
          </a:prstGeom>
          <a:noFill/>
          <a:ln w="9525">
            <a:noFill/>
            <a:miter lim="800000"/>
            <a:headEnd/>
            <a:tailEnd/>
          </a:ln>
        </p:spPr>
      </p:pic>
      <p:sp>
        <p:nvSpPr>
          <p:cNvPr id="50185" name="Rectangle 9"/>
          <p:cNvSpPr>
            <a:spLocks noGrp="1" noChangeArrowheads="1"/>
          </p:cNvSpPr>
          <p:nvPr>
            <p:ph type="subTitle" idx="1"/>
          </p:nvPr>
        </p:nvSpPr>
        <p:spPr>
          <a:xfrm>
            <a:off x="4095750" y="3924300"/>
            <a:ext cx="4495800" cy="1047750"/>
          </a:xfrm>
        </p:spPr>
        <p:txBody>
          <a:bodyPr/>
          <a:lstStyle>
            <a:lvl1pPr marL="0" indent="0" algn="r">
              <a:buFont typeface="Wingdings" pitchFamily="2" charset="2"/>
              <a:buNone/>
              <a:defRPr sz="2100"/>
            </a:lvl1pPr>
          </a:lstStyle>
          <a:p>
            <a:r>
              <a:rPr lang="en-US"/>
              <a:t>Click to edit Master subtitle style</a:t>
            </a:r>
          </a:p>
        </p:txBody>
      </p:sp>
      <p:sp>
        <p:nvSpPr>
          <p:cNvPr id="50186" name="Rectangle 10"/>
          <p:cNvSpPr>
            <a:spLocks noGrp="1" noChangeArrowheads="1"/>
          </p:cNvSpPr>
          <p:nvPr>
            <p:ph type="ctrTitle"/>
          </p:nvPr>
        </p:nvSpPr>
        <p:spPr>
          <a:xfrm>
            <a:off x="3467100" y="1962150"/>
            <a:ext cx="5143500" cy="1600200"/>
          </a:xfrm>
        </p:spPr>
        <p:txBody>
          <a:bodyPr/>
          <a:lstStyle>
            <a:lvl1pPr>
              <a:defRPr sz="3300" i="0"/>
            </a:lvl1pPr>
          </a:lstStyle>
          <a:p>
            <a:r>
              <a:rPr lang="en-US"/>
              <a:t>Click to edit Master title style</a:t>
            </a:r>
          </a:p>
        </p:txBody>
      </p:sp>
      <p:sp>
        <p:nvSpPr>
          <p:cNvPr id="9" name="Rectangle 6"/>
          <p:cNvSpPr>
            <a:spLocks noGrp="1" noChangeArrowheads="1"/>
          </p:cNvSpPr>
          <p:nvPr>
            <p:ph type="dt" sz="half" idx="10"/>
          </p:nvPr>
        </p:nvSpPr>
        <p:spPr bwMode="auto">
          <a:xfrm>
            <a:off x="0" y="6524625"/>
            <a:ext cx="1219200" cy="3048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defRPr sz="750">
                <a:solidFill>
                  <a:srgbClr val="969696"/>
                </a:solidFill>
                <a:latin typeface="Arial" charset="0"/>
              </a:defRPr>
            </a:lvl1pPr>
          </a:lstStyle>
          <a:p>
            <a:pPr fontAlgn="base">
              <a:spcBef>
                <a:spcPct val="0"/>
              </a:spcBef>
              <a:spcAft>
                <a:spcPct val="0"/>
              </a:spcAft>
              <a:defRPr/>
            </a:pPr>
            <a:endParaRPr lang="en-US"/>
          </a:p>
        </p:txBody>
      </p:sp>
      <p:sp>
        <p:nvSpPr>
          <p:cNvPr id="10" name="Rectangle 7"/>
          <p:cNvSpPr>
            <a:spLocks noGrp="1" noChangeArrowheads="1"/>
          </p:cNvSpPr>
          <p:nvPr>
            <p:ph type="sldNum" sz="quarter" idx="11"/>
          </p:nvPr>
        </p:nvSpPr>
        <p:spPr bwMode="auto">
          <a:xfrm>
            <a:off x="7988300" y="6524625"/>
            <a:ext cx="1143000" cy="3048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0" hangingPunct="0">
              <a:defRPr sz="750">
                <a:solidFill>
                  <a:srgbClr val="969696"/>
                </a:solidFill>
                <a:latin typeface="Arial" charset="0"/>
              </a:defRPr>
            </a:lvl1pPr>
          </a:lstStyle>
          <a:p>
            <a:pPr fontAlgn="base">
              <a:spcBef>
                <a:spcPct val="0"/>
              </a:spcBef>
              <a:spcAft>
                <a:spcPct val="0"/>
              </a:spcAft>
              <a:defRPr/>
            </a:pPr>
            <a:fld id="{BA482E15-DB5F-4680-B1FA-1E40ED80A03D}" type="slidenum">
              <a:rPr lang="en-US"/>
              <a:pPr fontAlgn="base">
                <a:spcBef>
                  <a:spcPct val="0"/>
                </a:spcBef>
                <a:spcAft>
                  <a:spcPct val="0"/>
                </a:spcAft>
                <a:defRPr/>
              </a:pPr>
              <a:t>‹#›</a:t>
            </a:fld>
            <a:endParaRPr lang="en-US" dirty="0">
              <a:solidFill>
                <a:srgbClr val="808080"/>
              </a:solidFill>
            </a:endParaRPr>
          </a:p>
        </p:txBody>
      </p:sp>
    </p:spTree>
    <p:extLst>
      <p:ext uri="{BB962C8B-B14F-4D97-AF65-F5344CB8AC3E}">
        <p14:creationId xmlns:p14="http://schemas.microsoft.com/office/powerpoint/2010/main" val="327125809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SzPct val="140000"/>
              <a:buFont typeface="Wingdings" pitchFamily="2" charset="2"/>
              <a:buChar char="§"/>
              <a:defRPr b="0"/>
            </a:lvl1pPr>
            <a:lvl2pPr>
              <a:buSzPct val="140000"/>
              <a:buFont typeface="Wingdings" pitchFamily="2" charset="2"/>
              <a:buChar char="§"/>
              <a:defRPr b="0"/>
            </a:lvl2pPr>
            <a:lvl3pPr>
              <a:buSzPct val="140000"/>
              <a:buFont typeface="Wingdings" pitchFamily="2" charset="2"/>
              <a:buChar char="§"/>
              <a:defRPr sz="1500" b="0"/>
            </a:lvl3pPr>
            <a:lvl4pPr>
              <a:buSzPct val="140000"/>
              <a:buFont typeface="Wingdings" pitchFamily="2" charset="2"/>
              <a:buChar char="§"/>
              <a:defRPr sz="1500"/>
            </a:lvl4pPr>
            <a:lvl5pPr>
              <a:buSzPct val="140000"/>
              <a:buFont typeface="Wingdings" pitchFamily="2" charset="2"/>
              <a:buChar cha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7"/>
          <p:cNvSpPr>
            <a:spLocks noGrp="1" noChangeArrowheads="1"/>
          </p:cNvSpPr>
          <p:nvPr>
            <p:ph type="sldNum" sz="quarter" idx="11"/>
          </p:nvPr>
        </p:nvSpPr>
        <p:spPr bwMode="auto">
          <a:xfrm>
            <a:off x="7988300" y="6524625"/>
            <a:ext cx="1143000" cy="3048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0" hangingPunct="0">
              <a:defRPr sz="750">
                <a:solidFill>
                  <a:srgbClr val="969696"/>
                </a:solidFill>
                <a:latin typeface="Arial" charset="0"/>
              </a:defRPr>
            </a:lvl1pPr>
          </a:lstStyle>
          <a:p>
            <a:pPr fontAlgn="base">
              <a:spcBef>
                <a:spcPct val="0"/>
              </a:spcBef>
              <a:spcAft>
                <a:spcPct val="0"/>
              </a:spcAft>
              <a:defRPr/>
            </a:pPr>
            <a:fld id="{BA482E15-DB5F-4680-B1FA-1E40ED80A03D}" type="slidenum">
              <a:rPr lang="en-US"/>
              <a:pPr fontAlgn="base">
                <a:spcBef>
                  <a:spcPct val="0"/>
                </a:spcBef>
                <a:spcAft>
                  <a:spcPct val="0"/>
                </a:spcAft>
                <a:defRPr/>
              </a:pPr>
              <a:t>‹#›</a:t>
            </a:fld>
            <a:endParaRPr lang="en-US" dirty="0">
              <a:solidFill>
                <a:srgbClr val="808080"/>
              </a:solidFill>
            </a:endParaRPr>
          </a:p>
        </p:txBody>
      </p:sp>
    </p:spTree>
    <p:extLst>
      <p:ext uri="{BB962C8B-B14F-4D97-AF65-F5344CB8AC3E}">
        <p14:creationId xmlns:p14="http://schemas.microsoft.com/office/powerpoint/2010/main" val="280602194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Tree>
    <p:extLst>
      <p:ext uri="{BB962C8B-B14F-4D97-AF65-F5344CB8AC3E}">
        <p14:creationId xmlns:p14="http://schemas.microsoft.com/office/powerpoint/2010/main" val="192456372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100" y="1536700"/>
            <a:ext cx="3989388" cy="43243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41889" y="1536700"/>
            <a:ext cx="3989387" cy="43243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008473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754956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130307248"/>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393556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426731"/>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144141979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3162214922"/>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395746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9276" y="76200"/>
            <a:ext cx="2032000" cy="5784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101" y="76200"/>
            <a:ext cx="5946775" cy="5784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6081965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3" name="Line 2"/>
          <p:cNvSpPr>
            <a:spLocks noChangeShapeType="1"/>
          </p:cNvSpPr>
          <p:nvPr/>
        </p:nvSpPr>
        <p:spPr bwMode="auto">
          <a:xfrm>
            <a:off x="381000" y="6451600"/>
            <a:ext cx="8382000" cy="0"/>
          </a:xfrm>
          <a:prstGeom prst="line">
            <a:avLst/>
          </a:prstGeom>
          <a:noFill/>
          <a:ln w="57150">
            <a:solidFill>
              <a:srgbClr val="0C2D83"/>
            </a:solidFill>
            <a:round/>
            <a:headEnd/>
            <a:tailEnd/>
          </a:ln>
          <a:effectLst/>
        </p:spPr>
        <p:txBody>
          <a:bodyPr wrap="none" anchor="ctr"/>
          <a:lstStyle/>
          <a:p>
            <a:pPr>
              <a:defRPr/>
            </a:pPr>
            <a:endParaRPr lang="en-US" sz="1350" dirty="0">
              <a:solidFill>
                <a:srgbClr val="000000"/>
              </a:solidFill>
            </a:endParaRPr>
          </a:p>
        </p:txBody>
      </p:sp>
      <p:sp>
        <p:nvSpPr>
          <p:cNvPr id="4" name="Text Box 3"/>
          <p:cNvSpPr txBox="1">
            <a:spLocks noChangeArrowheads="1"/>
          </p:cNvSpPr>
          <p:nvPr/>
        </p:nvSpPr>
        <p:spPr bwMode="auto">
          <a:xfrm>
            <a:off x="1270000" y="1233490"/>
            <a:ext cx="6553200" cy="323165"/>
          </a:xfrm>
          <a:prstGeom prst="rect">
            <a:avLst/>
          </a:prstGeom>
          <a:noFill/>
          <a:ln w="9525">
            <a:noFill/>
            <a:miter lim="800000"/>
            <a:headEnd/>
            <a:tailEnd/>
          </a:ln>
          <a:effectLst/>
        </p:spPr>
        <p:txBody>
          <a:bodyPr>
            <a:spAutoFit/>
          </a:bodyPr>
          <a:lstStyle/>
          <a:p>
            <a:pPr>
              <a:spcBef>
                <a:spcPct val="50000"/>
              </a:spcBef>
              <a:defRPr/>
            </a:pPr>
            <a:r>
              <a:rPr lang="en-US" sz="1500" b="1" i="1" dirty="0">
                <a:solidFill>
                  <a:srgbClr val="000000"/>
                </a:solidFill>
                <a:latin typeface="Century Schoolbook" pitchFamily="18" charset="0"/>
              </a:rPr>
              <a:t>I n t e g r i t y  -  S e r v i c e  -  E x c e l l e n c e</a:t>
            </a:r>
          </a:p>
        </p:txBody>
      </p:sp>
      <p:sp>
        <p:nvSpPr>
          <p:cNvPr id="5" name="Line 5"/>
          <p:cNvSpPr>
            <a:spLocks noChangeShapeType="1"/>
          </p:cNvSpPr>
          <p:nvPr/>
        </p:nvSpPr>
        <p:spPr bwMode="auto">
          <a:xfrm>
            <a:off x="381000" y="1231900"/>
            <a:ext cx="8382000" cy="0"/>
          </a:xfrm>
          <a:prstGeom prst="line">
            <a:avLst/>
          </a:prstGeom>
          <a:noFill/>
          <a:ln w="57150">
            <a:solidFill>
              <a:srgbClr val="0C2D83"/>
            </a:solidFill>
            <a:round/>
            <a:headEnd/>
            <a:tailEnd/>
          </a:ln>
          <a:effectLst/>
        </p:spPr>
        <p:txBody>
          <a:bodyPr wrap="none" anchor="ctr"/>
          <a:lstStyle/>
          <a:p>
            <a:pPr>
              <a:defRPr/>
            </a:pPr>
            <a:endParaRPr lang="en-US" sz="1350" dirty="0">
              <a:solidFill>
                <a:srgbClr val="000000"/>
              </a:solidFill>
            </a:endParaRPr>
          </a:p>
        </p:txBody>
      </p:sp>
      <p:pic>
        <p:nvPicPr>
          <p:cNvPr id="6" name="Picture 13" descr="afsymbol"/>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19101" y="3698875"/>
            <a:ext cx="3305175" cy="260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4"/>
          <p:cNvSpPr txBox="1">
            <a:spLocks noChangeArrowheads="1"/>
          </p:cNvSpPr>
          <p:nvPr/>
        </p:nvSpPr>
        <p:spPr bwMode="auto">
          <a:xfrm>
            <a:off x="1406525" y="500064"/>
            <a:ext cx="4788490" cy="507831"/>
          </a:xfrm>
          <a:prstGeom prst="rect">
            <a:avLst/>
          </a:prstGeom>
          <a:noFill/>
          <a:ln w="9525">
            <a:noFill/>
            <a:miter lim="800000"/>
            <a:headEnd/>
            <a:tailEnd/>
          </a:ln>
          <a:effectLst/>
        </p:spPr>
        <p:txBody>
          <a:bodyPr wrap="none">
            <a:spAutoFit/>
          </a:bodyPr>
          <a:lstStyle/>
          <a:p>
            <a:pPr>
              <a:defRPr/>
            </a:pPr>
            <a:r>
              <a:rPr lang="en-US" sz="2700" b="1" i="1" dirty="0">
                <a:solidFill>
                  <a:srgbClr val="000000"/>
                </a:solidFill>
              </a:rPr>
              <a:t>Headquarters U.S. Air Force</a:t>
            </a:r>
          </a:p>
        </p:txBody>
      </p:sp>
      <p:sp>
        <p:nvSpPr>
          <p:cNvPr id="50191" name="Rectangle 15"/>
          <p:cNvSpPr>
            <a:spLocks noGrp="1" noChangeArrowheads="1"/>
          </p:cNvSpPr>
          <p:nvPr>
            <p:ph type="ctrTitle"/>
          </p:nvPr>
        </p:nvSpPr>
        <p:spPr>
          <a:xfrm>
            <a:off x="276226" y="1962150"/>
            <a:ext cx="8486775" cy="1600200"/>
          </a:xfrm>
        </p:spPr>
        <p:txBody>
          <a:bodyPr/>
          <a:lstStyle>
            <a:lvl1pPr>
              <a:defRPr sz="3300" i="0"/>
            </a:lvl1pPr>
          </a:lstStyle>
          <a:p>
            <a:r>
              <a:rPr lang="en-US"/>
              <a:t>Click to edit Master title style</a:t>
            </a:r>
          </a:p>
        </p:txBody>
      </p:sp>
      <p:sp>
        <p:nvSpPr>
          <p:cNvPr id="8" name="Rectangle 6"/>
          <p:cNvSpPr>
            <a:spLocks noGrp="1" noChangeArrowheads="1"/>
          </p:cNvSpPr>
          <p:nvPr>
            <p:ph type="dt" sz="half" idx="10"/>
          </p:nvPr>
        </p:nvSpPr>
        <p:spPr>
          <a:xfrm>
            <a:off x="0" y="6524625"/>
            <a:ext cx="1219200" cy="304800"/>
          </a:xfrm>
          <a:prstGeom prst="rect">
            <a:avLst/>
          </a:prstGeom>
        </p:spPr>
        <p:txBody>
          <a:bodyPr/>
          <a:lstStyle>
            <a:lvl1pPr>
              <a:defRPr dirty="0"/>
            </a:lvl1pPr>
          </a:lstStyle>
          <a:p>
            <a:pPr>
              <a:defRPr/>
            </a:pPr>
            <a:endParaRPr lang="en-US">
              <a:solidFill>
                <a:srgbClr val="000000"/>
              </a:solidFill>
            </a:endParaRPr>
          </a:p>
        </p:txBody>
      </p:sp>
      <p:sp>
        <p:nvSpPr>
          <p:cNvPr id="9" name="Rectangle 7"/>
          <p:cNvSpPr>
            <a:spLocks noGrp="1" noChangeArrowheads="1"/>
          </p:cNvSpPr>
          <p:nvPr>
            <p:ph type="sldNum" sz="quarter" idx="11"/>
          </p:nvPr>
        </p:nvSpPr>
        <p:spPr>
          <a:xfrm>
            <a:off x="7988300" y="6524625"/>
            <a:ext cx="1143000" cy="304800"/>
          </a:xfrm>
          <a:prstGeom prst="rect">
            <a:avLst/>
          </a:prstGeom>
        </p:spPr>
        <p:txBody>
          <a:bodyPr/>
          <a:lstStyle>
            <a:lvl1pPr>
              <a:defRPr/>
            </a:lvl1pPr>
          </a:lstStyle>
          <a:p>
            <a:pPr>
              <a:defRPr/>
            </a:pPr>
            <a:fld id="{240D68D8-9F1F-4791-A587-A2AD5B44B77B}" type="slidenum">
              <a:rPr lang="en-US">
                <a:solidFill>
                  <a:srgbClr val="000000"/>
                </a:solidFill>
              </a:rPr>
              <a:pPr>
                <a:defRPr/>
              </a:pPr>
              <a:t>‹#›</a:t>
            </a:fld>
            <a:endParaRPr lang="en-US" dirty="0">
              <a:solidFill>
                <a:srgbClr val="808080"/>
              </a:solidFill>
            </a:endParaRPr>
          </a:p>
        </p:txBody>
      </p:sp>
    </p:spTree>
    <p:extLst>
      <p:ext uri="{BB962C8B-B14F-4D97-AF65-F5344CB8AC3E}">
        <p14:creationId xmlns:p14="http://schemas.microsoft.com/office/powerpoint/2010/main" val="31716471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381000" y="6451600"/>
            <a:ext cx="8382000" cy="0"/>
          </a:xfrm>
          <a:prstGeom prst="line">
            <a:avLst/>
          </a:prstGeom>
          <a:noFill/>
          <a:ln w="57150">
            <a:solidFill>
              <a:srgbClr val="0C2D83"/>
            </a:solidFill>
            <a:round/>
            <a:headEnd/>
            <a:tailEnd/>
          </a:ln>
          <a:effectLst/>
        </p:spPr>
        <p:txBody>
          <a:bodyPr wrap="none" anchor="ctr"/>
          <a:lstStyle/>
          <a:p>
            <a:pPr algn="ctr" eaLnBrk="0" fontAlgn="base" hangingPunct="0">
              <a:spcBef>
                <a:spcPct val="0"/>
              </a:spcBef>
              <a:spcAft>
                <a:spcPct val="0"/>
              </a:spcAft>
              <a:defRPr/>
            </a:pPr>
            <a:endParaRPr lang="en-US" sz="900" dirty="0">
              <a:solidFill>
                <a:srgbClr val="000000"/>
              </a:solidFill>
            </a:endParaRPr>
          </a:p>
        </p:txBody>
      </p:sp>
      <p:sp>
        <p:nvSpPr>
          <p:cNvPr id="5" name="Text Box 3"/>
          <p:cNvSpPr txBox="1">
            <a:spLocks noChangeArrowheads="1"/>
          </p:cNvSpPr>
          <p:nvPr/>
        </p:nvSpPr>
        <p:spPr bwMode="auto">
          <a:xfrm>
            <a:off x="1270000" y="1233490"/>
            <a:ext cx="6553200" cy="32316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defRPr/>
            </a:pPr>
            <a:r>
              <a:rPr lang="en-US" sz="1500" b="1" i="1" dirty="0">
                <a:solidFill>
                  <a:srgbClr val="000000"/>
                </a:solidFill>
                <a:latin typeface="Century Schoolbook" pitchFamily="18" charset="0"/>
              </a:rPr>
              <a:t>I n t e g r i t y  -  S e r v i c e  -  E x c e l l e n c e</a:t>
            </a:r>
          </a:p>
        </p:txBody>
      </p:sp>
      <p:sp>
        <p:nvSpPr>
          <p:cNvPr id="6" name="Text Box 4"/>
          <p:cNvSpPr txBox="1">
            <a:spLocks noChangeArrowheads="1"/>
          </p:cNvSpPr>
          <p:nvPr/>
        </p:nvSpPr>
        <p:spPr bwMode="auto">
          <a:xfrm>
            <a:off x="2152355" y="500064"/>
            <a:ext cx="4788490" cy="507831"/>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defRPr/>
            </a:pPr>
            <a:r>
              <a:rPr lang="en-US" sz="2700" b="1" i="1" dirty="0">
                <a:solidFill>
                  <a:srgbClr val="000000"/>
                </a:solidFill>
              </a:rPr>
              <a:t>Headquarters U.S. Air Force</a:t>
            </a:r>
          </a:p>
        </p:txBody>
      </p:sp>
      <p:sp>
        <p:nvSpPr>
          <p:cNvPr id="7" name="Line 5"/>
          <p:cNvSpPr>
            <a:spLocks noChangeShapeType="1"/>
          </p:cNvSpPr>
          <p:nvPr/>
        </p:nvSpPr>
        <p:spPr bwMode="auto">
          <a:xfrm>
            <a:off x="381000" y="1231900"/>
            <a:ext cx="8382000" cy="0"/>
          </a:xfrm>
          <a:prstGeom prst="line">
            <a:avLst/>
          </a:prstGeom>
          <a:noFill/>
          <a:ln w="57150">
            <a:solidFill>
              <a:srgbClr val="0C2D83"/>
            </a:solidFill>
            <a:round/>
            <a:headEnd/>
            <a:tailEnd/>
          </a:ln>
          <a:effectLst/>
        </p:spPr>
        <p:txBody>
          <a:bodyPr wrap="none" anchor="ctr"/>
          <a:lstStyle/>
          <a:p>
            <a:pPr algn="ctr" eaLnBrk="0" fontAlgn="base" hangingPunct="0">
              <a:spcBef>
                <a:spcPct val="0"/>
              </a:spcBef>
              <a:spcAft>
                <a:spcPct val="0"/>
              </a:spcAft>
              <a:defRPr/>
            </a:pPr>
            <a:endParaRPr lang="en-US" sz="900" dirty="0">
              <a:solidFill>
                <a:srgbClr val="000000"/>
              </a:solidFill>
            </a:endParaRPr>
          </a:p>
        </p:txBody>
      </p:sp>
      <p:pic>
        <p:nvPicPr>
          <p:cNvPr id="8" name="Picture 8" descr="afsymbol"/>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19101" y="3698875"/>
            <a:ext cx="3305175" cy="2605088"/>
          </a:xfrm>
          <a:prstGeom prst="rect">
            <a:avLst/>
          </a:prstGeom>
          <a:noFill/>
          <a:ln w="9525">
            <a:noFill/>
            <a:miter lim="800000"/>
            <a:headEnd/>
            <a:tailEnd/>
          </a:ln>
        </p:spPr>
      </p:pic>
      <p:sp>
        <p:nvSpPr>
          <p:cNvPr id="50185" name="Rectangle 9"/>
          <p:cNvSpPr>
            <a:spLocks noGrp="1" noChangeArrowheads="1"/>
          </p:cNvSpPr>
          <p:nvPr>
            <p:ph type="subTitle" idx="1"/>
          </p:nvPr>
        </p:nvSpPr>
        <p:spPr>
          <a:xfrm>
            <a:off x="4095750" y="3924300"/>
            <a:ext cx="4495800" cy="1047750"/>
          </a:xfrm>
        </p:spPr>
        <p:txBody>
          <a:bodyPr/>
          <a:lstStyle>
            <a:lvl1pPr marL="0" indent="0" algn="r">
              <a:buFont typeface="Wingdings" pitchFamily="2" charset="2"/>
              <a:buNone/>
              <a:defRPr sz="2100"/>
            </a:lvl1pPr>
          </a:lstStyle>
          <a:p>
            <a:r>
              <a:rPr lang="en-US"/>
              <a:t>Click to edit Master subtitle style</a:t>
            </a:r>
          </a:p>
        </p:txBody>
      </p:sp>
      <p:sp>
        <p:nvSpPr>
          <p:cNvPr id="50186" name="Rectangle 10"/>
          <p:cNvSpPr>
            <a:spLocks noGrp="1" noChangeArrowheads="1"/>
          </p:cNvSpPr>
          <p:nvPr>
            <p:ph type="ctrTitle"/>
          </p:nvPr>
        </p:nvSpPr>
        <p:spPr>
          <a:xfrm>
            <a:off x="3467100" y="1962150"/>
            <a:ext cx="5143500" cy="1600200"/>
          </a:xfrm>
        </p:spPr>
        <p:txBody>
          <a:bodyPr/>
          <a:lstStyle>
            <a:lvl1pPr>
              <a:defRPr sz="3300" i="0"/>
            </a:lvl1pPr>
          </a:lstStyle>
          <a:p>
            <a:r>
              <a:rPr lang="en-US"/>
              <a:t>Click to edit Master title style</a:t>
            </a:r>
          </a:p>
        </p:txBody>
      </p:sp>
      <p:sp>
        <p:nvSpPr>
          <p:cNvPr id="9" name="Rectangle 6"/>
          <p:cNvSpPr>
            <a:spLocks noGrp="1" noChangeArrowheads="1"/>
          </p:cNvSpPr>
          <p:nvPr>
            <p:ph type="dt" sz="half" idx="10"/>
          </p:nvPr>
        </p:nvSpPr>
        <p:spPr bwMode="auto">
          <a:xfrm>
            <a:off x="0" y="6524625"/>
            <a:ext cx="1219200" cy="3048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defRPr sz="750">
                <a:solidFill>
                  <a:srgbClr val="969696"/>
                </a:solidFill>
                <a:latin typeface="Arial" charset="0"/>
              </a:defRPr>
            </a:lvl1pPr>
          </a:lstStyle>
          <a:p>
            <a:pPr fontAlgn="base">
              <a:spcBef>
                <a:spcPct val="0"/>
              </a:spcBef>
              <a:spcAft>
                <a:spcPct val="0"/>
              </a:spcAft>
              <a:defRPr/>
            </a:pPr>
            <a:endParaRPr lang="en-US"/>
          </a:p>
        </p:txBody>
      </p:sp>
      <p:sp>
        <p:nvSpPr>
          <p:cNvPr id="10" name="Rectangle 7"/>
          <p:cNvSpPr>
            <a:spLocks noGrp="1" noChangeArrowheads="1"/>
          </p:cNvSpPr>
          <p:nvPr>
            <p:ph type="sldNum" sz="quarter" idx="11"/>
          </p:nvPr>
        </p:nvSpPr>
        <p:spPr bwMode="auto">
          <a:xfrm>
            <a:off x="7988300" y="6524625"/>
            <a:ext cx="1143000" cy="3048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0" hangingPunct="0">
              <a:defRPr sz="750">
                <a:solidFill>
                  <a:srgbClr val="969696"/>
                </a:solidFill>
                <a:latin typeface="Arial" charset="0"/>
              </a:defRPr>
            </a:lvl1pPr>
          </a:lstStyle>
          <a:p>
            <a:pPr fontAlgn="base">
              <a:spcBef>
                <a:spcPct val="0"/>
              </a:spcBef>
              <a:spcAft>
                <a:spcPct val="0"/>
              </a:spcAft>
              <a:defRPr/>
            </a:pPr>
            <a:fld id="{BA482E15-DB5F-4680-B1FA-1E40ED80A03D}" type="slidenum">
              <a:rPr lang="en-US"/>
              <a:pPr fontAlgn="base">
                <a:spcBef>
                  <a:spcPct val="0"/>
                </a:spcBef>
                <a:spcAft>
                  <a:spcPct val="0"/>
                </a:spcAft>
                <a:defRPr/>
              </a:pPr>
              <a:t>‹#›</a:t>
            </a:fld>
            <a:endParaRPr lang="en-US" dirty="0">
              <a:solidFill>
                <a:srgbClr val="808080"/>
              </a:solidFill>
            </a:endParaRPr>
          </a:p>
        </p:txBody>
      </p:sp>
    </p:spTree>
    <p:extLst>
      <p:ext uri="{BB962C8B-B14F-4D97-AF65-F5344CB8AC3E}">
        <p14:creationId xmlns:p14="http://schemas.microsoft.com/office/powerpoint/2010/main" val="3851354668"/>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SzPct val="140000"/>
              <a:buFont typeface="Wingdings" pitchFamily="2" charset="2"/>
              <a:buChar char="§"/>
              <a:defRPr b="0"/>
            </a:lvl1pPr>
            <a:lvl2pPr>
              <a:buSzPct val="140000"/>
              <a:buFont typeface="Wingdings" pitchFamily="2" charset="2"/>
              <a:buChar char="§"/>
              <a:defRPr b="0"/>
            </a:lvl2pPr>
            <a:lvl3pPr>
              <a:buSzPct val="140000"/>
              <a:buFont typeface="Wingdings" pitchFamily="2" charset="2"/>
              <a:buChar char="§"/>
              <a:defRPr sz="1500" b="0"/>
            </a:lvl3pPr>
            <a:lvl4pPr>
              <a:buSzPct val="140000"/>
              <a:buFont typeface="Wingdings" pitchFamily="2" charset="2"/>
              <a:buChar char="§"/>
              <a:defRPr sz="1500"/>
            </a:lvl4pPr>
            <a:lvl5pPr>
              <a:buSzPct val="140000"/>
              <a:buFont typeface="Wingdings" pitchFamily="2" charset="2"/>
              <a:buChar cha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7"/>
          <p:cNvSpPr>
            <a:spLocks noGrp="1" noChangeArrowheads="1"/>
          </p:cNvSpPr>
          <p:nvPr>
            <p:ph type="sldNum" sz="quarter" idx="11"/>
          </p:nvPr>
        </p:nvSpPr>
        <p:spPr bwMode="auto">
          <a:xfrm>
            <a:off x="7988300" y="6524625"/>
            <a:ext cx="1143000" cy="3048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0" hangingPunct="0">
              <a:defRPr sz="750">
                <a:solidFill>
                  <a:srgbClr val="969696"/>
                </a:solidFill>
                <a:latin typeface="Arial" charset="0"/>
              </a:defRPr>
            </a:lvl1pPr>
          </a:lstStyle>
          <a:p>
            <a:pPr fontAlgn="base">
              <a:spcBef>
                <a:spcPct val="0"/>
              </a:spcBef>
              <a:spcAft>
                <a:spcPct val="0"/>
              </a:spcAft>
              <a:defRPr/>
            </a:pPr>
            <a:fld id="{BA482E15-DB5F-4680-B1FA-1E40ED80A03D}" type="slidenum">
              <a:rPr lang="en-US"/>
              <a:pPr fontAlgn="base">
                <a:spcBef>
                  <a:spcPct val="0"/>
                </a:spcBef>
                <a:spcAft>
                  <a:spcPct val="0"/>
                </a:spcAft>
                <a:defRPr/>
              </a:pPr>
              <a:t>‹#›</a:t>
            </a:fld>
            <a:endParaRPr lang="en-US" dirty="0">
              <a:solidFill>
                <a:srgbClr val="808080"/>
              </a:solidFill>
            </a:endParaRPr>
          </a:p>
        </p:txBody>
      </p:sp>
    </p:spTree>
    <p:extLst>
      <p:ext uri="{BB962C8B-B14F-4D97-AF65-F5344CB8AC3E}">
        <p14:creationId xmlns:p14="http://schemas.microsoft.com/office/powerpoint/2010/main" val="46139193"/>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Tree>
    <p:extLst>
      <p:ext uri="{BB962C8B-B14F-4D97-AF65-F5344CB8AC3E}">
        <p14:creationId xmlns:p14="http://schemas.microsoft.com/office/powerpoint/2010/main" val="77499984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100" y="1536700"/>
            <a:ext cx="3989388" cy="4324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41888" y="1536700"/>
            <a:ext cx="3989387" cy="4324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1285203"/>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100" y="1536700"/>
            <a:ext cx="3989388" cy="43243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41889" y="1536700"/>
            <a:ext cx="3989387" cy="43243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45211318"/>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0754498"/>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263929"/>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968557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1483455364"/>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77682193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12067855"/>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9276" y="76200"/>
            <a:ext cx="2032000" cy="5784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101" y="76200"/>
            <a:ext cx="5946775" cy="5784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3137909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3" name="Line 2"/>
          <p:cNvSpPr>
            <a:spLocks noChangeShapeType="1"/>
          </p:cNvSpPr>
          <p:nvPr/>
        </p:nvSpPr>
        <p:spPr bwMode="auto">
          <a:xfrm>
            <a:off x="381000" y="6451600"/>
            <a:ext cx="8382000" cy="0"/>
          </a:xfrm>
          <a:prstGeom prst="line">
            <a:avLst/>
          </a:prstGeom>
          <a:noFill/>
          <a:ln w="57150">
            <a:solidFill>
              <a:srgbClr val="0C2D83"/>
            </a:solidFill>
            <a:round/>
            <a:headEnd/>
            <a:tailEnd/>
          </a:ln>
          <a:effectLst/>
        </p:spPr>
        <p:txBody>
          <a:bodyPr wrap="none" anchor="ctr"/>
          <a:lstStyle/>
          <a:p>
            <a:pPr>
              <a:defRPr/>
            </a:pPr>
            <a:endParaRPr lang="en-US" sz="1350" dirty="0">
              <a:solidFill>
                <a:srgbClr val="000000"/>
              </a:solidFill>
            </a:endParaRPr>
          </a:p>
        </p:txBody>
      </p:sp>
      <p:sp>
        <p:nvSpPr>
          <p:cNvPr id="4" name="Text Box 3"/>
          <p:cNvSpPr txBox="1">
            <a:spLocks noChangeArrowheads="1"/>
          </p:cNvSpPr>
          <p:nvPr/>
        </p:nvSpPr>
        <p:spPr bwMode="auto">
          <a:xfrm>
            <a:off x="1270000" y="1233490"/>
            <a:ext cx="6553200" cy="323165"/>
          </a:xfrm>
          <a:prstGeom prst="rect">
            <a:avLst/>
          </a:prstGeom>
          <a:noFill/>
          <a:ln w="9525">
            <a:noFill/>
            <a:miter lim="800000"/>
            <a:headEnd/>
            <a:tailEnd/>
          </a:ln>
          <a:effectLst/>
        </p:spPr>
        <p:txBody>
          <a:bodyPr>
            <a:spAutoFit/>
          </a:bodyPr>
          <a:lstStyle/>
          <a:p>
            <a:pPr>
              <a:spcBef>
                <a:spcPct val="50000"/>
              </a:spcBef>
              <a:defRPr/>
            </a:pPr>
            <a:r>
              <a:rPr lang="en-US" sz="1500" b="1" i="1" dirty="0">
                <a:solidFill>
                  <a:srgbClr val="000000"/>
                </a:solidFill>
                <a:latin typeface="Century Schoolbook" pitchFamily="18" charset="0"/>
              </a:rPr>
              <a:t>I n t e g r i t y  -  S e r v i c e  -  E x c e l l e n c e</a:t>
            </a:r>
          </a:p>
        </p:txBody>
      </p:sp>
      <p:sp>
        <p:nvSpPr>
          <p:cNvPr id="5" name="Line 5"/>
          <p:cNvSpPr>
            <a:spLocks noChangeShapeType="1"/>
          </p:cNvSpPr>
          <p:nvPr/>
        </p:nvSpPr>
        <p:spPr bwMode="auto">
          <a:xfrm>
            <a:off x="381000" y="1231900"/>
            <a:ext cx="8382000" cy="0"/>
          </a:xfrm>
          <a:prstGeom prst="line">
            <a:avLst/>
          </a:prstGeom>
          <a:noFill/>
          <a:ln w="57150">
            <a:solidFill>
              <a:srgbClr val="0C2D83"/>
            </a:solidFill>
            <a:round/>
            <a:headEnd/>
            <a:tailEnd/>
          </a:ln>
          <a:effectLst/>
        </p:spPr>
        <p:txBody>
          <a:bodyPr wrap="none" anchor="ctr"/>
          <a:lstStyle/>
          <a:p>
            <a:pPr>
              <a:defRPr/>
            </a:pPr>
            <a:endParaRPr lang="en-US" sz="1350" dirty="0">
              <a:solidFill>
                <a:srgbClr val="000000"/>
              </a:solidFill>
            </a:endParaRPr>
          </a:p>
        </p:txBody>
      </p:sp>
      <p:pic>
        <p:nvPicPr>
          <p:cNvPr id="6" name="Picture 13" descr="afsymbol"/>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19101" y="3698875"/>
            <a:ext cx="3305175" cy="260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4"/>
          <p:cNvSpPr txBox="1">
            <a:spLocks noChangeArrowheads="1"/>
          </p:cNvSpPr>
          <p:nvPr/>
        </p:nvSpPr>
        <p:spPr bwMode="auto">
          <a:xfrm>
            <a:off x="1406525" y="500064"/>
            <a:ext cx="4788490" cy="507831"/>
          </a:xfrm>
          <a:prstGeom prst="rect">
            <a:avLst/>
          </a:prstGeom>
          <a:noFill/>
          <a:ln w="9525">
            <a:noFill/>
            <a:miter lim="800000"/>
            <a:headEnd/>
            <a:tailEnd/>
          </a:ln>
          <a:effectLst/>
        </p:spPr>
        <p:txBody>
          <a:bodyPr wrap="none">
            <a:spAutoFit/>
          </a:bodyPr>
          <a:lstStyle/>
          <a:p>
            <a:pPr>
              <a:defRPr/>
            </a:pPr>
            <a:r>
              <a:rPr lang="en-US" sz="2700" b="1" i="1" dirty="0">
                <a:solidFill>
                  <a:srgbClr val="000000"/>
                </a:solidFill>
              </a:rPr>
              <a:t>Headquarters U.S. Air Force</a:t>
            </a:r>
          </a:p>
        </p:txBody>
      </p:sp>
      <p:sp>
        <p:nvSpPr>
          <p:cNvPr id="50191" name="Rectangle 15"/>
          <p:cNvSpPr>
            <a:spLocks noGrp="1" noChangeArrowheads="1"/>
          </p:cNvSpPr>
          <p:nvPr>
            <p:ph type="ctrTitle"/>
          </p:nvPr>
        </p:nvSpPr>
        <p:spPr>
          <a:xfrm>
            <a:off x="276226" y="1962150"/>
            <a:ext cx="8486775" cy="1600200"/>
          </a:xfrm>
        </p:spPr>
        <p:txBody>
          <a:bodyPr/>
          <a:lstStyle>
            <a:lvl1pPr>
              <a:defRPr sz="3300" i="0"/>
            </a:lvl1pPr>
          </a:lstStyle>
          <a:p>
            <a:r>
              <a:rPr lang="en-US"/>
              <a:t>Click to edit Master title style</a:t>
            </a:r>
          </a:p>
        </p:txBody>
      </p:sp>
      <p:sp>
        <p:nvSpPr>
          <p:cNvPr id="8" name="Rectangle 6"/>
          <p:cNvSpPr>
            <a:spLocks noGrp="1" noChangeArrowheads="1"/>
          </p:cNvSpPr>
          <p:nvPr>
            <p:ph type="dt" sz="half" idx="10"/>
          </p:nvPr>
        </p:nvSpPr>
        <p:spPr>
          <a:xfrm>
            <a:off x="0" y="6524625"/>
            <a:ext cx="1219200" cy="304800"/>
          </a:xfrm>
          <a:prstGeom prst="rect">
            <a:avLst/>
          </a:prstGeom>
        </p:spPr>
        <p:txBody>
          <a:bodyPr/>
          <a:lstStyle>
            <a:lvl1pPr>
              <a:defRPr dirty="0"/>
            </a:lvl1pPr>
          </a:lstStyle>
          <a:p>
            <a:pPr>
              <a:defRPr/>
            </a:pPr>
            <a:endParaRPr lang="en-US">
              <a:solidFill>
                <a:srgbClr val="000000"/>
              </a:solidFill>
            </a:endParaRPr>
          </a:p>
        </p:txBody>
      </p:sp>
      <p:sp>
        <p:nvSpPr>
          <p:cNvPr id="9" name="Rectangle 7"/>
          <p:cNvSpPr>
            <a:spLocks noGrp="1" noChangeArrowheads="1"/>
          </p:cNvSpPr>
          <p:nvPr>
            <p:ph type="sldNum" sz="quarter" idx="11"/>
          </p:nvPr>
        </p:nvSpPr>
        <p:spPr>
          <a:xfrm>
            <a:off x="7988300" y="6524625"/>
            <a:ext cx="1143000" cy="304800"/>
          </a:xfrm>
          <a:prstGeom prst="rect">
            <a:avLst/>
          </a:prstGeom>
        </p:spPr>
        <p:txBody>
          <a:bodyPr/>
          <a:lstStyle>
            <a:lvl1pPr>
              <a:defRPr/>
            </a:lvl1pPr>
          </a:lstStyle>
          <a:p>
            <a:pPr>
              <a:defRPr/>
            </a:pPr>
            <a:fld id="{240D68D8-9F1F-4791-A587-A2AD5B44B77B}" type="slidenum">
              <a:rPr lang="en-US">
                <a:solidFill>
                  <a:srgbClr val="000000"/>
                </a:solidFill>
              </a:rPr>
              <a:pPr>
                <a:defRPr/>
              </a:pPr>
              <a:t>‹#›</a:t>
            </a:fld>
            <a:endParaRPr lang="en-US" dirty="0">
              <a:solidFill>
                <a:srgbClr val="808080"/>
              </a:solidFill>
            </a:endParaRPr>
          </a:p>
        </p:txBody>
      </p:sp>
    </p:spTree>
    <p:extLst>
      <p:ext uri="{BB962C8B-B14F-4D97-AF65-F5344CB8AC3E}">
        <p14:creationId xmlns:p14="http://schemas.microsoft.com/office/powerpoint/2010/main" val="2497102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3300690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3449092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79006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5590985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2090323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body" idx="1"/>
          </p:nvPr>
        </p:nvSpPr>
        <p:spPr bwMode="auto">
          <a:xfrm>
            <a:off x="800100" y="1536700"/>
            <a:ext cx="8131175"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49157" name="Text Box 1029"/>
          <p:cNvSpPr txBox="1">
            <a:spLocks noChangeArrowheads="1"/>
          </p:cNvSpPr>
          <p:nvPr/>
        </p:nvSpPr>
        <p:spPr bwMode="auto">
          <a:xfrm>
            <a:off x="1295400" y="6491288"/>
            <a:ext cx="6553200" cy="336550"/>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defRPr/>
            </a:pPr>
            <a:r>
              <a:rPr lang="en-US" sz="1600" b="1" i="1" dirty="0">
                <a:solidFill>
                  <a:srgbClr val="000000"/>
                </a:solidFill>
                <a:latin typeface="Century Schoolbook" pitchFamily="18" charset="0"/>
              </a:rPr>
              <a:t>I n t e g r i t y  -  S e r v i c e  -  E x c e l l e n c e</a:t>
            </a:r>
          </a:p>
        </p:txBody>
      </p:sp>
      <p:sp>
        <p:nvSpPr>
          <p:cNvPr id="1028" name="Rectangle 1030"/>
          <p:cNvSpPr>
            <a:spLocks noGrp="1" noChangeArrowheads="1"/>
          </p:cNvSpPr>
          <p:nvPr>
            <p:ph type="title"/>
          </p:nvPr>
        </p:nvSpPr>
        <p:spPr bwMode="auto">
          <a:xfrm>
            <a:off x="1663700" y="76200"/>
            <a:ext cx="7086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9159" name="Line 1031"/>
          <p:cNvSpPr>
            <a:spLocks noChangeShapeType="1"/>
          </p:cNvSpPr>
          <p:nvPr/>
        </p:nvSpPr>
        <p:spPr bwMode="auto">
          <a:xfrm>
            <a:off x="381000" y="6451600"/>
            <a:ext cx="8382000" cy="0"/>
          </a:xfrm>
          <a:prstGeom prst="line">
            <a:avLst/>
          </a:prstGeom>
          <a:noFill/>
          <a:ln w="57150">
            <a:solidFill>
              <a:srgbClr val="0C2D83"/>
            </a:solidFill>
            <a:round/>
            <a:headEnd/>
            <a:tailEnd/>
          </a:ln>
          <a:effectLst/>
        </p:spPr>
        <p:txBody>
          <a:bodyPr wrap="none" anchor="ctr"/>
          <a:lstStyle/>
          <a:p>
            <a:pPr algn="ctr" eaLnBrk="0" fontAlgn="base" hangingPunct="0">
              <a:spcBef>
                <a:spcPct val="0"/>
              </a:spcBef>
              <a:spcAft>
                <a:spcPct val="0"/>
              </a:spcAft>
              <a:defRPr/>
            </a:pPr>
            <a:endParaRPr lang="en-US" sz="1200" dirty="0">
              <a:solidFill>
                <a:srgbClr val="000000"/>
              </a:solidFill>
            </a:endParaRPr>
          </a:p>
        </p:txBody>
      </p:sp>
      <p:sp>
        <p:nvSpPr>
          <p:cNvPr id="49160" name="Line 1032"/>
          <p:cNvSpPr>
            <a:spLocks noChangeShapeType="1"/>
          </p:cNvSpPr>
          <p:nvPr/>
        </p:nvSpPr>
        <p:spPr bwMode="auto">
          <a:xfrm>
            <a:off x="381000" y="1231900"/>
            <a:ext cx="8382000" cy="0"/>
          </a:xfrm>
          <a:prstGeom prst="line">
            <a:avLst/>
          </a:prstGeom>
          <a:noFill/>
          <a:ln w="57150">
            <a:solidFill>
              <a:srgbClr val="0C2D83"/>
            </a:solidFill>
            <a:round/>
            <a:headEnd/>
            <a:tailEnd/>
          </a:ln>
          <a:effectLst/>
        </p:spPr>
        <p:txBody>
          <a:bodyPr wrap="none" anchor="ctr"/>
          <a:lstStyle/>
          <a:p>
            <a:pPr algn="ctr" eaLnBrk="0" fontAlgn="base" hangingPunct="0">
              <a:spcBef>
                <a:spcPct val="0"/>
              </a:spcBef>
              <a:spcAft>
                <a:spcPct val="0"/>
              </a:spcAft>
              <a:defRPr/>
            </a:pPr>
            <a:endParaRPr lang="en-US" sz="1200" dirty="0">
              <a:solidFill>
                <a:srgbClr val="000000"/>
              </a:solidFill>
            </a:endParaRPr>
          </a:p>
        </p:txBody>
      </p:sp>
      <p:pic>
        <p:nvPicPr>
          <p:cNvPr id="1031" name="Picture 1033" descr="afsymbol"/>
          <p:cNvPicPr>
            <a:picLocks noChangeAspect="1" noChangeArrowheads="1"/>
          </p:cNvPicPr>
          <p:nvPr/>
        </p:nvPicPr>
        <p:blipFill>
          <a:blip r:embed="rId14" cstate="print"/>
          <a:srcRect/>
          <a:stretch>
            <a:fillRect/>
          </a:stretch>
        </p:blipFill>
        <p:spPr bwMode="auto">
          <a:xfrm>
            <a:off x="392113" y="90488"/>
            <a:ext cx="1346200" cy="1062037"/>
          </a:xfrm>
          <a:prstGeom prst="rect">
            <a:avLst/>
          </a:prstGeom>
          <a:noFill/>
          <a:ln w="9525">
            <a:noFill/>
            <a:miter lim="800000"/>
            <a:headEnd/>
            <a:tailEnd/>
          </a:ln>
        </p:spPr>
      </p:pic>
    </p:spTree>
    <p:extLst>
      <p:ext uri="{BB962C8B-B14F-4D97-AF65-F5344CB8AC3E}">
        <p14:creationId xmlns:p14="http://schemas.microsoft.com/office/powerpoint/2010/main" val="4271434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timing>
    <p:tnLst>
      <p:par>
        <p:cTn id="1" dur="indefinite" restart="never" nodeType="tmRoot"/>
      </p:par>
    </p:tnLst>
  </p:timing>
  <p:hf hdr="0" ftr="0" dt="0"/>
  <p:txStyles>
    <p:titleStyle>
      <a:lvl1pPr algn="r" rtl="0" eaLnBrk="0" fontAlgn="base" hangingPunct="0">
        <a:spcBef>
          <a:spcPct val="0"/>
        </a:spcBef>
        <a:spcAft>
          <a:spcPct val="0"/>
        </a:spcAft>
        <a:defRPr sz="3600" b="1" i="1">
          <a:solidFill>
            <a:srgbClr val="151C77"/>
          </a:solidFill>
          <a:latin typeface="+mj-lt"/>
          <a:ea typeface="+mj-ea"/>
          <a:cs typeface="+mj-cs"/>
        </a:defRPr>
      </a:lvl1pPr>
      <a:lvl2pPr algn="r" rtl="0" eaLnBrk="0" fontAlgn="base" hangingPunct="0">
        <a:spcBef>
          <a:spcPct val="0"/>
        </a:spcBef>
        <a:spcAft>
          <a:spcPct val="0"/>
        </a:spcAft>
        <a:defRPr sz="3600" b="1" i="1">
          <a:solidFill>
            <a:srgbClr val="151C77"/>
          </a:solidFill>
          <a:latin typeface="Arial" charset="0"/>
        </a:defRPr>
      </a:lvl2pPr>
      <a:lvl3pPr algn="r" rtl="0" eaLnBrk="0" fontAlgn="base" hangingPunct="0">
        <a:spcBef>
          <a:spcPct val="0"/>
        </a:spcBef>
        <a:spcAft>
          <a:spcPct val="0"/>
        </a:spcAft>
        <a:defRPr sz="3600" b="1" i="1">
          <a:solidFill>
            <a:srgbClr val="151C77"/>
          </a:solidFill>
          <a:latin typeface="Arial" charset="0"/>
        </a:defRPr>
      </a:lvl3pPr>
      <a:lvl4pPr algn="r" rtl="0" eaLnBrk="0" fontAlgn="base" hangingPunct="0">
        <a:spcBef>
          <a:spcPct val="0"/>
        </a:spcBef>
        <a:spcAft>
          <a:spcPct val="0"/>
        </a:spcAft>
        <a:defRPr sz="3600" b="1" i="1">
          <a:solidFill>
            <a:srgbClr val="151C77"/>
          </a:solidFill>
          <a:latin typeface="Arial" charset="0"/>
        </a:defRPr>
      </a:lvl4pPr>
      <a:lvl5pPr algn="r" rtl="0" eaLnBrk="0" fontAlgn="base" hangingPunct="0">
        <a:spcBef>
          <a:spcPct val="0"/>
        </a:spcBef>
        <a:spcAft>
          <a:spcPct val="0"/>
        </a:spcAft>
        <a:defRPr sz="3600" b="1" i="1">
          <a:solidFill>
            <a:srgbClr val="151C77"/>
          </a:solidFill>
          <a:latin typeface="Arial" charset="0"/>
        </a:defRPr>
      </a:lvl5pPr>
      <a:lvl6pPr marL="457200" algn="r" rtl="0" eaLnBrk="0" fontAlgn="base" hangingPunct="0">
        <a:spcBef>
          <a:spcPct val="0"/>
        </a:spcBef>
        <a:spcAft>
          <a:spcPct val="0"/>
        </a:spcAft>
        <a:defRPr sz="3600" b="1" i="1">
          <a:solidFill>
            <a:srgbClr val="151C77"/>
          </a:solidFill>
          <a:latin typeface="Arial" charset="0"/>
        </a:defRPr>
      </a:lvl6pPr>
      <a:lvl7pPr marL="914400" algn="r" rtl="0" eaLnBrk="0" fontAlgn="base" hangingPunct="0">
        <a:spcBef>
          <a:spcPct val="0"/>
        </a:spcBef>
        <a:spcAft>
          <a:spcPct val="0"/>
        </a:spcAft>
        <a:defRPr sz="3600" b="1" i="1">
          <a:solidFill>
            <a:srgbClr val="151C77"/>
          </a:solidFill>
          <a:latin typeface="Arial" charset="0"/>
        </a:defRPr>
      </a:lvl7pPr>
      <a:lvl8pPr marL="1371600" algn="r" rtl="0" eaLnBrk="0" fontAlgn="base" hangingPunct="0">
        <a:spcBef>
          <a:spcPct val="0"/>
        </a:spcBef>
        <a:spcAft>
          <a:spcPct val="0"/>
        </a:spcAft>
        <a:defRPr sz="3600" b="1" i="1">
          <a:solidFill>
            <a:srgbClr val="151C77"/>
          </a:solidFill>
          <a:latin typeface="Arial" charset="0"/>
        </a:defRPr>
      </a:lvl8pPr>
      <a:lvl9pPr marL="1828800" algn="r" rtl="0" eaLnBrk="0" fontAlgn="base" hangingPunct="0">
        <a:spcBef>
          <a:spcPct val="0"/>
        </a:spcBef>
        <a:spcAft>
          <a:spcPct val="0"/>
        </a:spcAft>
        <a:defRPr sz="3600" b="1" i="1">
          <a:solidFill>
            <a:srgbClr val="151C77"/>
          </a:solidFill>
          <a:latin typeface="Arial" charset="0"/>
        </a:defRPr>
      </a:lvl9pPr>
    </p:titleStyle>
    <p:bodyStyle>
      <a:lvl1pPr marL="285750" indent="-285750" algn="l" rtl="0" eaLnBrk="0" fontAlgn="base" hangingPunct="0">
        <a:spcBef>
          <a:spcPct val="20000"/>
        </a:spcBef>
        <a:spcAft>
          <a:spcPct val="0"/>
        </a:spcAft>
        <a:buClr>
          <a:srgbClr val="151C77"/>
        </a:buClr>
        <a:buSzPct val="80000"/>
        <a:buFont typeface="Wingdings" pitchFamily="2" charset="2"/>
        <a:buChar char="n"/>
        <a:defRPr sz="2400" b="1">
          <a:solidFill>
            <a:schemeClr val="tx1"/>
          </a:solidFill>
          <a:latin typeface="+mn-lt"/>
          <a:ea typeface="+mn-ea"/>
          <a:cs typeface="+mn-cs"/>
        </a:defRPr>
      </a:lvl1pPr>
      <a:lvl2pPr marL="688975" indent="-282575" algn="l" rtl="0" eaLnBrk="0" fontAlgn="base" hangingPunct="0">
        <a:spcBef>
          <a:spcPct val="20000"/>
        </a:spcBef>
        <a:spcAft>
          <a:spcPct val="0"/>
        </a:spcAft>
        <a:buClr>
          <a:srgbClr val="151C77"/>
        </a:buClr>
        <a:buSzPct val="80000"/>
        <a:buFont typeface="Wingdings" pitchFamily="2" charset="2"/>
        <a:buChar char="n"/>
        <a:defRPr sz="2200" b="1">
          <a:solidFill>
            <a:schemeClr val="tx1"/>
          </a:solidFill>
          <a:latin typeface="+mn-lt"/>
        </a:defRPr>
      </a:lvl2pPr>
      <a:lvl3pPr marL="1027113" indent="-223838" algn="l" rtl="0" eaLnBrk="0" fontAlgn="base" hangingPunct="0">
        <a:spcBef>
          <a:spcPct val="20000"/>
        </a:spcBef>
        <a:spcAft>
          <a:spcPct val="0"/>
        </a:spcAft>
        <a:buClr>
          <a:srgbClr val="151C77"/>
        </a:buClr>
        <a:buSzPct val="80000"/>
        <a:buFont typeface="Wingdings" pitchFamily="2" charset="2"/>
        <a:buChar char="n"/>
        <a:defRPr b="1">
          <a:solidFill>
            <a:schemeClr val="tx1"/>
          </a:solidFill>
          <a:latin typeface="+mn-lt"/>
        </a:defRPr>
      </a:lvl3pPr>
      <a:lvl4pPr marL="1600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body" idx="1"/>
          </p:nvPr>
        </p:nvSpPr>
        <p:spPr bwMode="auto">
          <a:xfrm>
            <a:off x="800101" y="1536700"/>
            <a:ext cx="8131175"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49157" name="Text Box 1029"/>
          <p:cNvSpPr txBox="1">
            <a:spLocks noChangeArrowheads="1"/>
          </p:cNvSpPr>
          <p:nvPr/>
        </p:nvSpPr>
        <p:spPr bwMode="auto">
          <a:xfrm>
            <a:off x="1295400" y="6491289"/>
            <a:ext cx="6553200" cy="276999"/>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defRPr/>
            </a:pPr>
            <a:r>
              <a:rPr lang="en-US" sz="1200" b="1" i="1" dirty="0">
                <a:solidFill>
                  <a:srgbClr val="000000"/>
                </a:solidFill>
                <a:latin typeface="Century Schoolbook" pitchFamily="18" charset="0"/>
              </a:rPr>
              <a:t>I n t e g r i t y  -  S e r v i c e  -  E x c e l l e n c e</a:t>
            </a:r>
          </a:p>
        </p:txBody>
      </p:sp>
      <p:sp>
        <p:nvSpPr>
          <p:cNvPr id="1028" name="Rectangle 1030"/>
          <p:cNvSpPr>
            <a:spLocks noGrp="1" noChangeArrowheads="1"/>
          </p:cNvSpPr>
          <p:nvPr>
            <p:ph type="title"/>
          </p:nvPr>
        </p:nvSpPr>
        <p:spPr bwMode="auto">
          <a:xfrm>
            <a:off x="1663700" y="76200"/>
            <a:ext cx="7086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9159" name="Line 1031"/>
          <p:cNvSpPr>
            <a:spLocks noChangeShapeType="1"/>
          </p:cNvSpPr>
          <p:nvPr/>
        </p:nvSpPr>
        <p:spPr bwMode="auto">
          <a:xfrm>
            <a:off x="381000" y="6451600"/>
            <a:ext cx="8382000" cy="0"/>
          </a:xfrm>
          <a:prstGeom prst="line">
            <a:avLst/>
          </a:prstGeom>
          <a:noFill/>
          <a:ln w="57150">
            <a:solidFill>
              <a:srgbClr val="0C2D83"/>
            </a:solidFill>
            <a:round/>
            <a:headEnd/>
            <a:tailEnd/>
          </a:ln>
          <a:effectLst/>
        </p:spPr>
        <p:txBody>
          <a:bodyPr wrap="none" anchor="ctr"/>
          <a:lstStyle/>
          <a:p>
            <a:pPr algn="ctr" eaLnBrk="0" fontAlgn="base" hangingPunct="0">
              <a:spcBef>
                <a:spcPct val="0"/>
              </a:spcBef>
              <a:spcAft>
                <a:spcPct val="0"/>
              </a:spcAft>
              <a:defRPr/>
            </a:pPr>
            <a:endParaRPr lang="en-US" sz="900" dirty="0">
              <a:solidFill>
                <a:srgbClr val="000000"/>
              </a:solidFill>
            </a:endParaRPr>
          </a:p>
        </p:txBody>
      </p:sp>
      <p:sp>
        <p:nvSpPr>
          <p:cNvPr id="49160" name="Line 1032"/>
          <p:cNvSpPr>
            <a:spLocks noChangeShapeType="1"/>
          </p:cNvSpPr>
          <p:nvPr/>
        </p:nvSpPr>
        <p:spPr bwMode="auto">
          <a:xfrm>
            <a:off x="381000" y="1231900"/>
            <a:ext cx="8382000" cy="0"/>
          </a:xfrm>
          <a:prstGeom prst="line">
            <a:avLst/>
          </a:prstGeom>
          <a:noFill/>
          <a:ln w="57150">
            <a:solidFill>
              <a:srgbClr val="0C2D83"/>
            </a:solidFill>
            <a:round/>
            <a:headEnd/>
            <a:tailEnd/>
          </a:ln>
          <a:effectLst/>
        </p:spPr>
        <p:txBody>
          <a:bodyPr wrap="none" anchor="ctr"/>
          <a:lstStyle/>
          <a:p>
            <a:pPr algn="ctr" eaLnBrk="0" fontAlgn="base" hangingPunct="0">
              <a:spcBef>
                <a:spcPct val="0"/>
              </a:spcBef>
              <a:spcAft>
                <a:spcPct val="0"/>
              </a:spcAft>
              <a:defRPr/>
            </a:pPr>
            <a:endParaRPr lang="en-US" sz="900" dirty="0">
              <a:solidFill>
                <a:srgbClr val="000000"/>
              </a:solidFill>
            </a:endParaRPr>
          </a:p>
        </p:txBody>
      </p:sp>
      <p:pic>
        <p:nvPicPr>
          <p:cNvPr id="1031" name="Picture 1033" descr="afsymbol"/>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92114" y="90490"/>
            <a:ext cx="1346200" cy="1062037"/>
          </a:xfrm>
          <a:prstGeom prst="rect">
            <a:avLst/>
          </a:prstGeom>
          <a:noFill/>
          <a:ln w="9525">
            <a:noFill/>
            <a:miter lim="800000"/>
            <a:headEnd/>
            <a:tailEnd/>
          </a:ln>
        </p:spPr>
      </p:pic>
    </p:spTree>
    <p:extLst>
      <p:ext uri="{BB962C8B-B14F-4D97-AF65-F5344CB8AC3E}">
        <p14:creationId xmlns:p14="http://schemas.microsoft.com/office/powerpoint/2010/main" val="29853262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ransition/>
  <p:timing>
    <p:tnLst>
      <p:par>
        <p:cTn id="1" dur="indefinite" restart="never" nodeType="tmRoot"/>
      </p:par>
    </p:tnLst>
  </p:timing>
  <p:hf hdr="0" ftr="0" dt="0"/>
  <p:txStyles>
    <p:titleStyle>
      <a:lvl1pPr algn="r" rtl="0" eaLnBrk="0" fontAlgn="base" hangingPunct="0">
        <a:spcBef>
          <a:spcPct val="0"/>
        </a:spcBef>
        <a:spcAft>
          <a:spcPct val="0"/>
        </a:spcAft>
        <a:defRPr sz="2700" b="1" i="1">
          <a:solidFill>
            <a:srgbClr val="151C77"/>
          </a:solidFill>
          <a:latin typeface="+mj-lt"/>
          <a:ea typeface="+mj-ea"/>
          <a:cs typeface="+mj-cs"/>
        </a:defRPr>
      </a:lvl1pPr>
      <a:lvl2pPr algn="r" rtl="0" eaLnBrk="0" fontAlgn="base" hangingPunct="0">
        <a:spcBef>
          <a:spcPct val="0"/>
        </a:spcBef>
        <a:spcAft>
          <a:spcPct val="0"/>
        </a:spcAft>
        <a:defRPr sz="2700" b="1" i="1">
          <a:solidFill>
            <a:srgbClr val="151C77"/>
          </a:solidFill>
          <a:latin typeface="Arial" charset="0"/>
        </a:defRPr>
      </a:lvl2pPr>
      <a:lvl3pPr algn="r" rtl="0" eaLnBrk="0" fontAlgn="base" hangingPunct="0">
        <a:spcBef>
          <a:spcPct val="0"/>
        </a:spcBef>
        <a:spcAft>
          <a:spcPct val="0"/>
        </a:spcAft>
        <a:defRPr sz="2700" b="1" i="1">
          <a:solidFill>
            <a:srgbClr val="151C77"/>
          </a:solidFill>
          <a:latin typeface="Arial" charset="0"/>
        </a:defRPr>
      </a:lvl3pPr>
      <a:lvl4pPr algn="r" rtl="0" eaLnBrk="0" fontAlgn="base" hangingPunct="0">
        <a:spcBef>
          <a:spcPct val="0"/>
        </a:spcBef>
        <a:spcAft>
          <a:spcPct val="0"/>
        </a:spcAft>
        <a:defRPr sz="2700" b="1" i="1">
          <a:solidFill>
            <a:srgbClr val="151C77"/>
          </a:solidFill>
          <a:latin typeface="Arial" charset="0"/>
        </a:defRPr>
      </a:lvl4pPr>
      <a:lvl5pPr algn="r" rtl="0" eaLnBrk="0" fontAlgn="base" hangingPunct="0">
        <a:spcBef>
          <a:spcPct val="0"/>
        </a:spcBef>
        <a:spcAft>
          <a:spcPct val="0"/>
        </a:spcAft>
        <a:defRPr sz="2700" b="1" i="1">
          <a:solidFill>
            <a:srgbClr val="151C77"/>
          </a:solidFill>
          <a:latin typeface="Arial" charset="0"/>
        </a:defRPr>
      </a:lvl5pPr>
      <a:lvl6pPr marL="342900" algn="r" rtl="0" eaLnBrk="0" fontAlgn="base" hangingPunct="0">
        <a:spcBef>
          <a:spcPct val="0"/>
        </a:spcBef>
        <a:spcAft>
          <a:spcPct val="0"/>
        </a:spcAft>
        <a:defRPr sz="2700" b="1" i="1">
          <a:solidFill>
            <a:srgbClr val="151C77"/>
          </a:solidFill>
          <a:latin typeface="Arial" charset="0"/>
        </a:defRPr>
      </a:lvl6pPr>
      <a:lvl7pPr marL="685800" algn="r" rtl="0" eaLnBrk="0" fontAlgn="base" hangingPunct="0">
        <a:spcBef>
          <a:spcPct val="0"/>
        </a:spcBef>
        <a:spcAft>
          <a:spcPct val="0"/>
        </a:spcAft>
        <a:defRPr sz="2700" b="1" i="1">
          <a:solidFill>
            <a:srgbClr val="151C77"/>
          </a:solidFill>
          <a:latin typeface="Arial" charset="0"/>
        </a:defRPr>
      </a:lvl7pPr>
      <a:lvl8pPr marL="1028700" algn="r" rtl="0" eaLnBrk="0" fontAlgn="base" hangingPunct="0">
        <a:spcBef>
          <a:spcPct val="0"/>
        </a:spcBef>
        <a:spcAft>
          <a:spcPct val="0"/>
        </a:spcAft>
        <a:defRPr sz="2700" b="1" i="1">
          <a:solidFill>
            <a:srgbClr val="151C77"/>
          </a:solidFill>
          <a:latin typeface="Arial" charset="0"/>
        </a:defRPr>
      </a:lvl8pPr>
      <a:lvl9pPr marL="1371600" algn="r" rtl="0" eaLnBrk="0" fontAlgn="base" hangingPunct="0">
        <a:spcBef>
          <a:spcPct val="0"/>
        </a:spcBef>
        <a:spcAft>
          <a:spcPct val="0"/>
        </a:spcAft>
        <a:defRPr sz="2700" b="1" i="1">
          <a:solidFill>
            <a:srgbClr val="151C77"/>
          </a:solidFill>
          <a:latin typeface="Arial" charset="0"/>
        </a:defRPr>
      </a:lvl9pPr>
    </p:titleStyle>
    <p:bodyStyle>
      <a:lvl1pPr marL="214313" indent="-214313" algn="l" rtl="0" eaLnBrk="0" fontAlgn="base" hangingPunct="0">
        <a:spcBef>
          <a:spcPct val="20000"/>
        </a:spcBef>
        <a:spcAft>
          <a:spcPct val="0"/>
        </a:spcAft>
        <a:buClr>
          <a:srgbClr val="151C77"/>
        </a:buClr>
        <a:buSzPct val="80000"/>
        <a:buFont typeface="Wingdings" pitchFamily="2" charset="2"/>
        <a:buChar char="n"/>
        <a:defRPr sz="1800" b="1">
          <a:solidFill>
            <a:schemeClr val="tx1"/>
          </a:solidFill>
          <a:latin typeface="+mn-lt"/>
          <a:ea typeface="+mn-ea"/>
          <a:cs typeface="+mn-cs"/>
        </a:defRPr>
      </a:lvl1pPr>
      <a:lvl2pPr marL="516731" indent="-211931" algn="l" rtl="0" eaLnBrk="0" fontAlgn="base" hangingPunct="0">
        <a:spcBef>
          <a:spcPct val="20000"/>
        </a:spcBef>
        <a:spcAft>
          <a:spcPct val="0"/>
        </a:spcAft>
        <a:buClr>
          <a:srgbClr val="151C77"/>
        </a:buClr>
        <a:buSzPct val="80000"/>
        <a:buFont typeface="Wingdings" pitchFamily="2" charset="2"/>
        <a:buChar char="n"/>
        <a:defRPr sz="1650" b="1">
          <a:solidFill>
            <a:schemeClr val="tx1"/>
          </a:solidFill>
          <a:latin typeface="+mn-lt"/>
        </a:defRPr>
      </a:lvl2pPr>
      <a:lvl3pPr marL="770335" indent="-167879" algn="l" rtl="0" eaLnBrk="0" fontAlgn="base" hangingPunct="0">
        <a:spcBef>
          <a:spcPct val="20000"/>
        </a:spcBef>
        <a:spcAft>
          <a:spcPct val="0"/>
        </a:spcAft>
        <a:buClr>
          <a:srgbClr val="151C77"/>
        </a:buClr>
        <a:buSzPct val="80000"/>
        <a:buFont typeface="Wingdings" pitchFamily="2" charset="2"/>
        <a:buChar char="n"/>
        <a:defRPr b="1">
          <a:solidFill>
            <a:schemeClr val="tx1"/>
          </a:solidFill>
          <a:latin typeface="+mn-lt"/>
        </a:defRPr>
      </a:lvl3pPr>
      <a:lvl4pPr marL="1200150" indent="-171450" algn="l" rtl="0" eaLnBrk="0" fontAlgn="base" hangingPunct="0">
        <a:spcBef>
          <a:spcPct val="20000"/>
        </a:spcBef>
        <a:spcAft>
          <a:spcPct val="0"/>
        </a:spcAft>
        <a:buClr>
          <a:srgbClr val="003399"/>
        </a:buClr>
        <a:buSzPct val="80000"/>
        <a:buFont typeface="Wingdings" pitchFamily="2" charset="2"/>
        <a:buChar char="n"/>
        <a:defRPr sz="1500">
          <a:solidFill>
            <a:schemeClr val="tx1"/>
          </a:solidFill>
          <a:latin typeface="+mn-lt"/>
        </a:defRPr>
      </a:lvl4pPr>
      <a:lvl5pPr marL="1543050" indent="-171450" algn="l" rtl="0" eaLnBrk="0" fontAlgn="base" hangingPunct="0">
        <a:spcBef>
          <a:spcPct val="20000"/>
        </a:spcBef>
        <a:spcAft>
          <a:spcPct val="0"/>
        </a:spcAft>
        <a:buClr>
          <a:srgbClr val="003399"/>
        </a:buClr>
        <a:buSzPct val="80000"/>
        <a:buFont typeface="Wingdings" pitchFamily="2" charset="2"/>
        <a:buChar char="n"/>
        <a:defRPr sz="1500">
          <a:solidFill>
            <a:schemeClr val="tx1"/>
          </a:solidFill>
          <a:latin typeface="+mn-lt"/>
        </a:defRPr>
      </a:lvl5pPr>
      <a:lvl6pPr marL="1885950" indent="-171450" algn="l" rtl="0" eaLnBrk="0" fontAlgn="base" hangingPunct="0">
        <a:spcBef>
          <a:spcPct val="20000"/>
        </a:spcBef>
        <a:spcAft>
          <a:spcPct val="0"/>
        </a:spcAft>
        <a:buClr>
          <a:srgbClr val="003399"/>
        </a:buClr>
        <a:buSzPct val="80000"/>
        <a:buFont typeface="Wingdings" pitchFamily="2" charset="2"/>
        <a:buChar char="n"/>
        <a:defRPr sz="1500">
          <a:solidFill>
            <a:schemeClr val="tx1"/>
          </a:solidFill>
          <a:latin typeface="+mn-lt"/>
        </a:defRPr>
      </a:lvl6pPr>
      <a:lvl7pPr marL="2228850" indent="-171450" algn="l" rtl="0" eaLnBrk="0" fontAlgn="base" hangingPunct="0">
        <a:spcBef>
          <a:spcPct val="20000"/>
        </a:spcBef>
        <a:spcAft>
          <a:spcPct val="0"/>
        </a:spcAft>
        <a:buClr>
          <a:srgbClr val="003399"/>
        </a:buClr>
        <a:buSzPct val="80000"/>
        <a:buFont typeface="Wingdings" pitchFamily="2" charset="2"/>
        <a:buChar char="n"/>
        <a:defRPr sz="1500">
          <a:solidFill>
            <a:schemeClr val="tx1"/>
          </a:solidFill>
          <a:latin typeface="+mn-lt"/>
        </a:defRPr>
      </a:lvl7pPr>
      <a:lvl8pPr marL="2571750" indent="-171450" algn="l" rtl="0" eaLnBrk="0" fontAlgn="base" hangingPunct="0">
        <a:spcBef>
          <a:spcPct val="20000"/>
        </a:spcBef>
        <a:spcAft>
          <a:spcPct val="0"/>
        </a:spcAft>
        <a:buClr>
          <a:srgbClr val="003399"/>
        </a:buClr>
        <a:buSzPct val="80000"/>
        <a:buFont typeface="Wingdings" pitchFamily="2" charset="2"/>
        <a:buChar char="n"/>
        <a:defRPr sz="1500">
          <a:solidFill>
            <a:schemeClr val="tx1"/>
          </a:solidFill>
          <a:latin typeface="+mn-lt"/>
        </a:defRPr>
      </a:lvl8pPr>
      <a:lvl9pPr marL="2914650" indent="-171450" algn="l" rtl="0" eaLnBrk="0" fontAlgn="base" hangingPunct="0">
        <a:spcBef>
          <a:spcPct val="20000"/>
        </a:spcBef>
        <a:spcAft>
          <a:spcPct val="0"/>
        </a:spcAft>
        <a:buClr>
          <a:srgbClr val="003399"/>
        </a:buClr>
        <a:buSzPct val="8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body" idx="1"/>
          </p:nvPr>
        </p:nvSpPr>
        <p:spPr bwMode="auto">
          <a:xfrm>
            <a:off x="800101" y="1536700"/>
            <a:ext cx="8131175"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49157" name="Text Box 1029"/>
          <p:cNvSpPr txBox="1">
            <a:spLocks noChangeArrowheads="1"/>
          </p:cNvSpPr>
          <p:nvPr/>
        </p:nvSpPr>
        <p:spPr bwMode="auto">
          <a:xfrm>
            <a:off x="1295400" y="6491289"/>
            <a:ext cx="6553200" cy="276999"/>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defRPr/>
            </a:pPr>
            <a:r>
              <a:rPr lang="en-US" sz="1200" b="1" i="1" dirty="0">
                <a:solidFill>
                  <a:srgbClr val="000000"/>
                </a:solidFill>
                <a:latin typeface="Century Schoolbook" pitchFamily="18" charset="0"/>
              </a:rPr>
              <a:t>I n t e g r i t y  -  S e r v i c e  -  E x c e l l e n c e</a:t>
            </a:r>
          </a:p>
        </p:txBody>
      </p:sp>
      <p:sp>
        <p:nvSpPr>
          <p:cNvPr id="1028" name="Rectangle 1030"/>
          <p:cNvSpPr>
            <a:spLocks noGrp="1" noChangeArrowheads="1"/>
          </p:cNvSpPr>
          <p:nvPr>
            <p:ph type="title"/>
          </p:nvPr>
        </p:nvSpPr>
        <p:spPr bwMode="auto">
          <a:xfrm>
            <a:off x="1663700" y="76200"/>
            <a:ext cx="7086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9159" name="Line 1031"/>
          <p:cNvSpPr>
            <a:spLocks noChangeShapeType="1"/>
          </p:cNvSpPr>
          <p:nvPr/>
        </p:nvSpPr>
        <p:spPr bwMode="auto">
          <a:xfrm>
            <a:off x="381000" y="6451600"/>
            <a:ext cx="8382000" cy="0"/>
          </a:xfrm>
          <a:prstGeom prst="line">
            <a:avLst/>
          </a:prstGeom>
          <a:noFill/>
          <a:ln w="57150">
            <a:solidFill>
              <a:srgbClr val="0C2D83"/>
            </a:solidFill>
            <a:round/>
            <a:headEnd/>
            <a:tailEnd/>
          </a:ln>
          <a:effectLst/>
        </p:spPr>
        <p:txBody>
          <a:bodyPr wrap="none" anchor="ctr"/>
          <a:lstStyle/>
          <a:p>
            <a:pPr algn="ctr" eaLnBrk="0" fontAlgn="base" hangingPunct="0">
              <a:spcBef>
                <a:spcPct val="0"/>
              </a:spcBef>
              <a:spcAft>
                <a:spcPct val="0"/>
              </a:spcAft>
              <a:defRPr/>
            </a:pPr>
            <a:endParaRPr lang="en-US" sz="900" dirty="0">
              <a:solidFill>
                <a:srgbClr val="000000"/>
              </a:solidFill>
            </a:endParaRPr>
          </a:p>
        </p:txBody>
      </p:sp>
      <p:sp>
        <p:nvSpPr>
          <p:cNvPr id="49160" name="Line 1032"/>
          <p:cNvSpPr>
            <a:spLocks noChangeShapeType="1"/>
          </p:cNvSpPr>
          <p:nvPr/>
        </p:nvSpPr>
        <p:spPr bwMode="auto">
          <a:xfrm>
            <a:off x="381000" y="1231900"/>
            <a:ext cx="8382000" cy="0"/>
          </a:xfrm>
          <a:prstGeom prst="line">
            <a:avLst/>
          </a:prstGeom>
          <a:noFill/>
          <a:ln w="57150">
            <a:solidFill>
              <a:srgbClr val="0C2D83"/>
            </a:solidFill>
            <a:round/>
            <a:headEnd/>
            <a:tailEnd/>
          </a:ln>
          <a:effectLst/>
        </p:spPr>
        <p:txBody>
          <a:bodyPr wrap="none" anchor="ctr"/>
          <a:lstStyle/>
          <a:p>
            <a:pPr algn="ctr" eaLnBrk="0" fontAlgn="base" hangingPunct="0">
              <a:spcBef>
                <a:spcPct val="0"/>
              </a:spcBef>
              <a:spcAft>
                <a:spcPct val="0"/>
              </a:spcAft>
              <a:defRPr/>
            </a:pPr>
            <a:endParaRPr lang="en-US" sz="900" dirty="0">
              <a:solidFill>
                <a:srgbClr val="000000"/>
              </a:solidFill>
            </a:endParaRPr>
          </a:p>
        </p:txBody>
      </p:sp>
      <p:pic>
        <p:nvPicPr>
          <p:cNvPr id="1031" name="Picture 1033" descr="afsymbol"/>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92114" y="90490"/>
            <a:ext cx="1346200" cy="1062037"/>
          </a:xfrm>
          <a:prstGeom prst="rect">
            <a:avLst/>
          </a:prstGeom>
          <a:noFill/>
          <a:ln w="9525">
            <a:noFill/>
            <a:miter lim="800000"/>
            <a:headEnd/>
            <a:tailEnd/>
          </a:ln>
        </p:spPr>
      </p:pic>
    </p:spTree>
    <p:extLst>
      <p:ext uri="{BB962C8B-B14F-4D97-AF65-F5344CB8AC3E}">
        <p14:creationId xmlns:p14="http://schemas.microsoft.com/office/powerpoint/2010/main" val="372081602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ransition/>
  <p:timing>
    <p:tnLst>
      <p:par>
        <p:cTn id="1" dur="indefinite" restart="never" nodeType="tmRoot"/>
      </p:par>
    </p:tnLst>
  </p:timing>
  <p:hf hdr="0" ftr="0" dt="0"/>
  <p:txStyles>
    <p:titleStyle>
      <a:lvl1pPr algn="r" rtl="0" eaLnBrk="0" fontAlgn="base" hangingPunct="0">
        <a:spcBef>
          <a:spcPct val="0"/>
        </a:spcBef>
        <a:spcAft>
          <a:spcPct val="0"/>
        </a:spcAft>
        <a:defRPr sz="2700" b="1" i="1">
          <a:solidFill>
            <a:srgbClr val="151C77"/>
          </a:solidFill>
          <a:latin typeface="+mj-lt"/>
          <a:ea typeface="+mj-ea"/>
          <a:cs typeface="+mj-cs"/>
        </a:defRPr>
      </a:lvl1pPr>
      <a:lvl2pPr algn="r" rtl="0" eaLnBrk="0" fontAlgn="base" hangingPunct="0">
        <a:spcBef>
          <a:spcPct val="0"/>
        </a:spcBef>
        <a:spcAft>
          <a:spcPct val="0"/>
        </a:spcAft>
        <a:defRPr sz="2700" b="1" i="1">
          <a:solidFill>
            <a:srgbClr val="151C77"/>
          </a:solidFill>
          <a:latin typeface="Arial" charset="0"/>
        </a:defRPr>
      </a:lvl2pPr>
      <a:lvl3pPr algn="r" rtl="0" eaLnBrk="0" fontAlgn="base" hangingPunct="0">
        <a:spcBef>
          <a:spcPct val="0"/>
        </a:spcBef>
        <a:spcAft>
          <a:spcPct val="0"/>
        </a:spcAft>
        <a:defRPr sz="2700" b="1" i="1">
          <a:solidFill>
            <a:srgbClr val="151C77"/>
          </a:solidFill>
          <a:latin typeface="Arial" charset="0"/>
        </a:defRPr>
      </a:lvl3pPr>
      <a:lvl4pPr algn="r" rtl="0" eaLnBrk="0" fontAlgn="base" hangingPunct="0">
        <a:spcBef>
          <a:spcPct val="0"/>
        </a:spcBef>
        <a:spcAft>
          <a:spcPct val="0"/>
        </a:spcAft>
        <a:defRPr sz="2700" b="1" i="1">
          <a:solidFill>
            <a:srgbClr val="151C77"/>
          </a:solidFill>
          <a:latin typeface="Arial" charset="0"/>
        </a:defRPr>
      </a:lvl4pPr>
      <a:lvl5pPr algn="r" rtl="0" eaLnBrk="0" fontAlgn="base" hangingPunct="0">
        <a:spcBef>
          <a:spcPct val="0"/>
        </a:spcBef>
        <a:spcAft>
          <a:spcPct val="0"/>
        </a:spcAft>
        <a:defRPr sz="2700" b="1" i="1">
          <a:solidFill>
            <a:srgbClr val="151C77"/>
          </a:solidFill>
          <a:latin typeface="Arial" charset="0"/>
        </a:defRPr>
      </a:lvl5pPr>
      <a:lvl6pPr marL="342900" algn="r" rtl="0" eaLnBrk="0" fontAlgn="base" hangingPunct="0">
        <a:spcBef>
          <a:spcPct val="0"/>
        </a:spcBef>
        <a:spcAft>
          <a:spcPct val="0"/>
        </a:spcAft>
        <a:defRPr sz="2700" b="1" i="1">
          <a:solidFill>
            <a:srgbClr val="151C77"/>
          </a:solidFill>
          <a:latin typeface="Arial" charset="0"/>
        </a:defRPr>
      </a:lvl6pPr>
      <a:lvl7pPr marL="685800" algn="r" rtl="0" eaLnBrk="0" fontAlgn="base" hangingPunct="0">
        <a:spcBef>
          <a:spcPct val="0"/>
        </a:spcBef>
        <a:spcAft>
          <a:spcPct val="0"/>
        </a:spcAft>
        <a:defRPr sz="2700" b="1" i="1">
          <a:solidFill>
            <a:srgbClr val="151C77"/>
          </a:solidFill>
          <a:latin typeface="Arial" charset="0"/>
        </a:defRPr>
      </a:lvl7pPr>
      <a:lvl8pPr marL="1028700" algn="r" rtl="0" eaLnBrk="0" fontAlgn="base" hangingPunct="0">
        <a:spcBef>
          <a:spcPct val="0"/>
        </a:spcBef>
        <a:spcAft>
          <a:spcPct val="0"/>
        </a:spcAft>
        <a:defRPr sz="2700" b="1" i="1">
          <a:solidFill>
            <a:srgbClr val="151C77"/>
          </a:solidFill>
          <a:latin typeface="Arial" charset="0"/>
        </a:defRPr>
      </a:lvl8pPr>
      <a:lvl9pPr marL="1371600" algn="r" rtl="0" eaLnBrk="0" fontAlgn="base" hangingPunct="0">
        <a:spcBef>
          <a:spcPct val="0"/>
        </a:spcBef>
        <a:spcAft>
          <a:spcPct val="0"/>
        </a:spcAft>
        <a:defRPr sz="2700" b="1" i="1">
          <a:solidFill>
            <a:srgbClr val="151C77"/>
          </a:solidFill>
          <a:latin typeface="Arial" charset="0"/>
        </a:defRPr>
      </a:lvl9pPr>
    </p:titleStyle>
    <p:bodyStyle>
      <a:lvl1pPr marL="214313" indent="-214313" algn="l" rtl="0" eaLnBrk="0" fontAlgn="base" hangingPunct="0">
        <a:spcBef>
          <a:spcPct val="20000"/>
        </a:spcBef>
        <a:spcAft>
          <a:spcPct val="0"/>
        </a:spcAft>
        <a:buClr>
          <a:srgbClr val="151C77"/>
        </a:buClr>
        <a:buSzPct val="80000"/>
        <a:buFont typeface="Wingdings" pitchFamily="2" charset="2"/>
        <a:buChar char="n"/>
        <a:defRPr sz="1800" b="1">
          <a:solidFill>
            <a:schemeClr val="tx1"/>
          </a:solidFill>
          <a:latin typeface="+mn-lt"/>
          <a:ea typeface="+mn-ea"/>
          <a:cs typeface="+mn-cs"/>
        </a:defRPr>
      </a:lvl1pPr>
      <a:lvl2pPr marL="516731" indent="-211931" algn="l" rtl="0" eaLnBrk="0" fontAlgn="base" hangingPunct="0">
        <a:spcBef>
          <a:spcPct val="20000"/>
        </a:spcBef>
        <a:spcAft>
          <a:spcPct val="0"/>
        </a:spcAft>
        <a:buClr>
          <a:srgbClr val="151C77"/>
        </a:buClr>
        <a:buSzPct val="80000"/>
        <a:buFont typeface="Wingdings" pitchFamily="2" charset="2"/>
        <a:buChar char="n"/>
        <a:defRPr sz="1650" b="1">
          <a:solidFill>
            <a:schemeClr val="tx1"/>
          </a:solidFill>
          <a:latin typeface="+mn-lt"/>
        </a:defRPr>
      </a:lvl2pPr>
      <a:lvl3pPr marL="770335" indent="-167879" algn="l" rtl="0" eaLnBrk="0" fontAlgn="base" hangingPunct="0">
        <a:spcBef>
          <a:spcPct val="20000"/>
        </a:spcBef>
        <a:spcAft>
          <a:spcPct val="0"/>
        </a:spcAft>
        <a:buClr>
          <a:srgbClr val="151C77"/>
        </a:buClr>
        <a:buSzPct val="80000"/>
        <a:buFont typeface="Wingdings" pitchFamily="2" charset="2"/>
        <a:buChar char="n"/>
        <a:defRPr b="1">
          <a:solidFill>
            <a:schemeClr val="tx1"/>
          </a:solidFill>
          <a:latin typeface="+mn-lt"/>
        </a:defRPr>
      </a:lvl3pPr>
      <a:lvl4pPr marL="1200150" indent="-171450" algn="l" rtl="0" eaLnBrk="0" fontAlgn="base" hangingPunct="0">
        <a:spcBef>
          <a:spcPct val="20000"/>
        </a:spcBef>
        <a:spcAft>
          <a:spcPct val="0"/>
        </a:spcAft>
        <a:buClr>
          <a:srgbClr val="003399"/>
        </a:buClr>
        <a:buSzPct val="80000"/>
        <a:buFont typeface="Wingdings" pitchFamily="2" charset="2"/>
        <a:buChar char="n"/>
        <a:defRPr sz="1500">
          <a:solidFill>
            <a:schemeClr val="tx1"/>
          </a:solidFill>
          <a:latin typeface="+mn-lt"/>
        </a:defRPr>
      </a:lvl4pPr>
      <a:lvl5pPr marL="1543050" indent="-171450" algn="l" rtl="0" eaLnBrk="0" fontAlgn="base" hangingPunct="0">
        <a:spcBef>
          <a:spcPct val="20000"/>
        </a:spcBef>
        <a:spcAft>
          <a:spcPct val="0"/>
        </a:spcAft>
        <a:buClr>
          <a:srgbClr val="003399"/>
        </a:buClr>
        <a:buSzPct val="80000"/>
        <a:buFont typeface="Wingdings" pitchFamily="2" charset="2"/>
        <a:buChar char="n"/>
        <a:defRPr sz="1500">
          <a:solidFill>
            <a:schemeClr val="tx1"/>
          </a:solidFill>
          <a:latin typeface="+mn-lt"/>
        </a:defRPr>
      </a:lvl5pPr>
      <a:lvl6pPr marL="1885950" indent="-171450" algn="l" rtl="0" eaLnBrk="0" fontAlgn="base" hangingPunct="0">
        <a:spcBef>
          <a:spcPct val="20000"/>
        </a:spcBef>
        <a:spcAft>
          <a:spcPct val="0"/>
        </a:spcAft>
        <a:buClr>
          <a:srgbClr val="003399"/>
        </a:buClr>
        <a:buSzPct val="80000"/>
        <a:buFont typeface="Wingdings" pitchFamily="2" charset="2"/>
        <a:buChar char="n"/>
        <a:defRPr sz="1500">
          <a:solidFill>
            <a:schemeClr val="tx1"/>
          </a:solidFill>
          <a:latin typeface="+mn-lt"/>
        </a:defRPr>
      </a:lvl6pPr>
      <a:lvl7pPr marL="2228850" indent="-171450" algn="l" rtl="0" eaLnBrk="0" fontAlgn="base" hangingPunct="0">
        <a:spcBef>
          <a:spcPct val="20000"/>
        </a:spcBef>
        <a:spcAft>
          <a:spcPct val="0"/>
        </a:spcAft>
        <a:buClr>
          <a:srgbClr val="003399"/>
        </a:buClr>
        <a:buSzPct val="80000"/>
        <a:buFont typeface="Wingdings" pitchFamily="2" charset="2"/>
        <a:buChar char="n"/>
        <a:defRPr sz="1500">
          <a:solidFill>
            <a:schemeClr val="tx1"/>
          </a:solidFill>
          <a:latin typeface="+mn-lt"/>
        </a:defRPr>
      </a:lvl7pPr>
      <a:lvl8pPr marL="2571750" indent="-171450" algn="l" rtl="0" eaLnBrk="0" fontAlgn="base" hangingPunct="0">
        <a:spcBef>
          <a:spcPct val="20000"/>
        </a:spcBef>
        <a:spcAft>
          <a:spcPct val="0"/>
        </a:spcAft>
        <a:buClr>
          <a:srgbClr val="003399"/>
        </a:buClr>
        <a:buSzPct val="80000"/>
        <a:buFont typeface="Wingdings" pitchFamily="2" charset="2"/>
        <a:buChar char="n"/>
        <a:defRPr sz="1500">
          <a:solidFill>
            <a:schemeClr val="tx1"/>
          </a:solidFill>
          <a:latin typeface="+mn-lt"/>
        </a:defRPr>
      </a:lvl8pPr>
      <a:lvl9pPr marL="2914650" indent="-171450" algn="l" rtl="0" eaLnBrk="0" fontAlgn="base" hangingPunct="0">
        <a:spcBef>
          <a:spcPct val="20000"/>
        </a:spcBef>
        <a:spcAft>
          <a:spcPct val="0"/>
        </a:spcAft>
        <a:buClr>
          <a:srgbClr val="003399"/>
        </a:buClr>
        <a:buSzPct val="8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body" idx="1"/>
          </p:nvPr>
        </p:nvSpPr>
        <p:spPr bwMode="auto">
          <a:xfrm>
            <a:off x="800101" y="1536700"/>
            <a:ext cx="8131175"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49157" name="Text Box 1029"/>
          <p:cNvSpPr txBox="1">
            <a:spLocks noChangeArrowheads="1"/>
          </p:cNvSpPr>
          <p:nvPr/>
        </p:nvSpPr>
        <p:spPr bwMode="auto">
          <a:xfrm>
            <a:off x="1295400" y="6491289"/>
            <a:ext cx="6553200" cy="276999"/>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defRPr/>
            </a:pPr>
            <a:r>
              <a:rPr lang="en-US" sz="1200" b="1" i="1" dirty="0">
                <a:solidFill>
                  <a:srgbClr val="000000"/>
                </a:solidFill>
                <a:latin typeface="Century Schoolbook" pitchFamily="18" charset="0"/>
              </a:rPr>
              <a:t>I n t e g r i t y  -  S e r v i c e  -  E x c e l l e n c e</a:t>
            </a:r>
          </a:p>
        </p:txBody>
      </p:sp>
      <p:sp>
        <p:nvSpPr>
          <p:cNvPr id="1028" name="Rectangle 1030"/>
          <p:cNvSpPr>
            <a:spLocks noGrp="1" noChangeArrowheads="1"/>
          </p:cNvSpPr>
          <p:nvPr>
            <p:ph type="title"/>
          </p:nvPr>
        </p:nvSpPr>
        <p:spPr bwMode="auto">
          <a:xfrm>
            <a:off x="1663700" y="76200"/>
            <a:ext cx="7086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9159" name="Line 1031"/>
          <p:cNvSpPr>
            <a:spLocks noChangeShapeType="1"/>
          </p:cNvSpPr>
          <p:nvPr/>
        </p:nvSpPr>
        <p:spPr bwMode="auto">
          <a:xfrm>
            <a:off x="381000" y="6451600"/>
            <a:ext cx="8382000" cy="0"/>
          </a:xfrm>
          <a:prstGeom prst="line">
            <a:avLst/>
          </a:prstGeom>
          <a:noFill/>
          <a:ln w="57150">
            <a:solidFill>
              <a:srgbClr val="0C2D83"/>
            </a:solidFill>
            <a:round/>
            <a:headEnd/>
            <a:tailEnd/>
          </a:ln>
          <a:effectLst/>
        </p:spPr>
        <p:txBody>
          <a:bodyPr wrap="none" anchor="ctr"/>
          <a:lstStyle/>
          <a:p>
            <a:pPr algn="ctr" eaLnBrk="0" fontAlgn="base" hangingPunct="0">
              <a:spcBef>
                <a:spcPct val="0"/>
              </a:spcBef>
              <a:spcAft>
                <a:spcPct val="0"/>
              </a:spcAft>
              <a:defRPr/>
            </a:pPr>
            <a:endParaRPr lang="en-US" sz="900" dirty="0">
              <a:solidFill>
                <a:srgbClr val="000000"/>
              </a:solidFill>
            </a:endParaRPr>
          </a:p>
        </p:txBody>
      </p:sp>
      <p:sp>
        <p:nvSpPr>
          <p:cNvPr id="49160" name="Line 1032"/>
          <p:cNvSpPr>
            <a:spLocks noChangeShapeType="1"/>
          </p:cNvSpPr>
          <p:nvPr/>
        </p:nvSpPr>
        <p:spPr bwMode="auto">
          <a:xfrm>
            <a:off x="381000" y="1231900"/>
            <a:ext cx="8382000" cy="0"/>
          </a:xfrm>
          <a:prstGeom prst="line">
            <a:avLst/>
          </a:prstGeom>
          <a:noFill/>
          <a:ln w="57150">
            <a:solidFill>
              <a:srgbClr val="0C2D83"/>
            </a:solidFill>
            <a:round/>
            <a:headEnd/>
            <a:tailEnd/>
          </a:ln>
          <a:effectLst/>
        </p:spPr>
        <p:txBody>
          <a:bodyPr wrap="none" anchor="ctr"/>
          <a:lstStyle/>
          <a:p>
            <a:pPr algn="ctr" eaLnBrk="0" fontAlgn="base" hangingPunct="0">
              <a:spcBef>
                <a:spcPct val="0"/>
              </a:spcBef>
              <a:spcAft>
                <a:spcPct val="0"/>
              </a:spcAft>
              <a:defRPr/>
            </a:pPr>
            <a:endParaRPr lang="en-US" sz="900" dirty="0">
              <a:solidFill>
                <a:srgbClr val="000000"/>
              </a:solidFill>
            </a:endParaRPr>
          </a:p>
        </p:txBody>
      </p:sp>
      <p:pic>
        <p:nvPicPr>
          <p:cNvPr id="1031" name="Picture 1033" descr="afsymbol"/>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92114" y="90490"/>
            <a:ext cx="1346200" cy="1062037"/>
          </a:xfrm>
          <a:prstGeom prst="rect">
            <a:avLst/>
          </a:prstGeom>
          <a:noFill/>
          <a:ln w="9525">
            <a:noFill/>
            <a:miter lim="800000"/>
            <a:headEnd/>
            <a:tailEnd/>
          </a:ln>
        </p:spPr>
      </p:pic>
    </p:spTree>
    <p:extLst>
      <p:ext uri="{BB962C8B-B14F-4D97-AF65-F5344CB8AC3E}">
        <p14:creationId xmlns:p14="http://schemas.microsoft.com/office/powerpoint/2010/main" val="239808047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ransition/>
  <p:timing>
    <p:tnLst>
      <p:par>
        <p:cTn id="1" dur="indefinite" restart="never" nodeType="tmRoot"/>
      </p:par>
    </p:tnLst>
  </p:timing>
  <p:hf hdr="0" ftr="0" dt="0"/>
  <p:txStyles>
    <p:titleStyle>
      <a:lvl1pPr algn="r" rtl="0" eaLnBrk="0" fontAlgn="base" hangingPunct="0">
        <a:spcBef>
          <a:spcPct val="0"/>
        </a:spcBef>
        <a:spcAft>
          <a:spcPct val="0"/>
        </a:spcAft>
        <a:defRPr sz="2700" b="1" i="1">
          <a:solidFill>
            <a:srgbClr val="151C77"/>
          </a:solidFill>
          <a:latin typeface="+mj-lt"/>
          <a:ea typeface="+mj-ea"/>
          <a:cs typeface="+mj-cs"/>
        </a:defRPr>
      </a:lvl1pPr>
      <a:lvl2pPr algn="r" rtl="0" eaLnBrk="0" fontAlgn="base" hangingPunct="0">
        <a:spcBef>
          <a:spcPct val="0"/>
        </a:spcBef>
        <a:spcAft>
          <a:spcPct val="0"/>
        </a:spcAft>
        <a:defRPr sz="2700" b="1" i="1">
          <a:solidFill>
            <a:srgbClr val="151C77"/>
          </a:solidFill>
          <a:latin typeface="Arial" charset="0"/>
        </a:defRPr>
      </a:lvl2pPr>
      <a:lvl3pPr algn="r" rtl="0" eaLnBrk="0" fontAlgn="base" hangingPunct="0">
        <a:spcBef>
          <a:spcPct val="0"/>
        </a:spcBef>
        <a:spcAft>
          <a:spcPct val="0"/>
        </a:spcAft>
        <a:defRPr sz="2700" b="1" i="1">
          <a:solidFill>
            <a:srgbClr val="151C77"/>
          </a:solidFill>
          <a:latin typeface="Arial" charset="0"/>
        </a:defRPr>
      </a:lvl3pPr>
      <a:lvl4pPr algn="r" rtl="0" eaLnBrk="0" fontAlgn="base" hangingPunct="0">
        <a:spcBef>
          <a:spcPct val="0"/>
        </a:spcBef>
        <a:spcAft>
          <a:spcPct val="0"/>
        </a:spcAft>
        <a:defRPr sz="2700" b="1" i="1">
          <a:solidFill>
            <a:srgbClr val="151C77"/>
          </a:solidFill>
          <a:latin typeface="Arial" charset="0"/>
        </a:defRPr>
      </a:lvl4pPr>
      <a:lvl5pPr algn="r" rtl="0" eaLnBrk="0" fontAlgn="base" hangingPunct="0">
        <a:spcBef>
          <a:spcPct val="0"/>
        </a:spcBef>
        <a:spcAft>
          <a:spcPct val="0"/>
        </a:spcAft>
        <a:defRPr sz="2700" b="1" i="1">
          <a:solidFill>
            <a:srgbClr val="151C77"/>
          </a:solidFill>
          <a:latin typeface="Arial" charset="0"/>
        </a:defRPr>
      </a:lvl5pPr>
      <a:lvl6pPr marL="342900" algn="r" rtl="0" eaLnBrk="0" fontAlgn="base" hangingPunct="0">
        <a:spcBef>
          <a:spcPct val="0"/>
        </a:spcBef>
        <a:spcAft>
          <a:spcPct val="0"/>
        </a:spcAft>
        <a:defRPr sz="2700" b="1" i="1">
          <a:solidFill>
            <a:srgbClr val="151C77"/>
          </a:solidFill>
          <a:latin typeface="Arial" charset="0"/>
        </a:defRPr>
      </a:lvl6pPr>
      <a:lvl7pPr marL="685800" algn="r" rtl="0" eaLnBrk="0" fontAlgn="base" hangingPunct="0">
        <a:spcBef>
          <a:spcPct val="0"/>
        </a:spcBef>
        <a:spcAft>
          <a:spcPct val="0"/>
        </a:spcAft>
        <a:defRPr sz="2700" b="1" i="1">
          <a:solidFill>
            <a:srgbClr val="151C77"/>
          </a:solidFill>
          <a:latin typeface="Arial" charset="0"/>
        </a:defRPr>
      </a:lvl7pPr>
      <a:lvl8pPr marL="1028700" algn="r" rtl="0" eaLnBrk="0" fontAlgn="base" hangingPunct="0">
        <a:spcBef>
          <a:spcPct val="0"/>
        </a:spcBef>
        <a:spcAft>
          <a:spcPct val="0"/>
        </a:spcAft>
        <a:defRPr sz="2700" b="1" i="1">
          <a:solidFill>
            <a:srgbClr val="151C77"/>
          </a:solidFill>
          <a:latin typeface="Arial" charset="0"/>
        </a:defRPr>
      </a:lvl8pPr>
      <a:lvl9pPr marL="1371600" algn="r" rtl="0" eaLnBrk="0" fontAlgn="base" hangingPunct="0">
        <a:spcBef>
          <a:spcPct val="0"/>
        </a:spcBef>
        <a:spcAft>
          <a:spcPct val="0"/>
        </a:spcAft>
        <a:defRPr sz="2700" b="1" i="1">
          <a:solidFill>
            <a:srgbClr val="151C77"/>
          </a:solidFill>
          <a:latin typeface="Arial" charset="0"/>
        </a:defRPr>
      </a:lvl9pPr>
    </p:titleStyle>
    <p:bodyStyle>
      <a:lvl1pPr marL="214313" indent="-214313" algn="l" rtl="0" eaLnBrk="0" fontAlgn="base" hangingPunct="0">
        <a:spcBef>
          <a:spcPct val="20000"/>
        </a:spcBef>
        <a:spcAft>
          <a:spcPct val="0"/>
        </a:spcAft>
        <a:buClr>
          <a:srgbClr val="151C77"/>
        </a:buClr>
        <a:buSzPct val="80000"/>
        <a:buFont typeface="Wingdings" pitchFamily="2" charset="2"/>
        <a:buChar char="n"/>
        <a:defRPr sz="1800" b="1">
          <a:solidFill>
            <a:schemeClr val="tx1"/>
          </a:solidFill>
          <a:latin typeface="+mn-lt"/>
          <a:ea typeface="+mn-ea"/>
          <a:cs typeface="+mn-cs"/>
        </a:defRPr>
      </a:lvl1pPr>
      <a:lvl2pPr marL="516731" indent="-211931" algn="l" rtl="0" eaLnBrk="0" fontAlgn="base" hangingPunct="0">
        <a:spcBef>
          <a:spcPct val="20000"/>
        </a:spcBef>
        <a:spcAft>
          <a:spcPct val="0"/>
        </a:spcAft>
        <a:buClr>
          <a:srgbClr val="151C77"/>
        </a:buClr>
        <a:buSzPct val="80000"/>
        <a:buFont typeface="Wingdings" pitchFamily="2" charset="2"/>
        <a:buChar char="n"/>
        <a:defRPr sz="1650" b="1">
          <a:solidFill>
            <a:schemeClr val="tx1"/>
          </a:solidFill>
          <a:latin typeface="+mn-lt"/>
        </a:defRPr>
      </a:lvl2pPr>
      <a:lvl3pPr marL="770335" indent="-167879" algn="l" rtl="0" eaLnBrk="0" fontAlgn="base" hangingPunct="0">
        <a:spcBef>
          <a:spcPct val="20000"/>
        </a:spcBef>
        <a:spcAft>
          <a:spcPct val="0"/>
        </a:spcAft>
        <a:buClr>
          <a:srgbClr val="151C77"/>
        </a:buClr>
        <a:buSzPct val="80000"/>
        <a:buFont typeface="Wingdings" pitchFamily="2" charset="2"/>
        <a:buChar char="n"/>
        <a:defRPr b="1">
          <a:solidFill>
            <a:schemeClr val="tx1"/>
          </a:solidFill>
          <a:latin typeface="+mn-lt"/>
        </a:defRPr>
      </a:lvl3pPr>
      <a:lvl4pPr marL="1200150" indent="-171450" algn="l" rtl="0" eaLnBrk="0" fontAlgn="base" hangingPunct="0">
        <a:spcBef>
          <a:spcPct val="20000"/>
        </a:spcBef>
        <a:spcAft>
          <a:spcPct val="0"/>
        </a:spcAft>
        <a:buClr>
          <a:srgbClr val="003399"/>
        </a:buClr>
        <a:buSzPct val="80000"/>
        <a:buFont typeface="Wingdings" pitchFamily="2" charset="2"/>
        <a:buChar char="n"/>
        <a:defRPr sz="1500">
          <a:solidFill>
            <a:schemeClr val="tx1"/>
          </a:solidFill>
          <a:latin typeface="+mn-lt"/>
        </a:defRPr>
      </a:lvl4pPr>
      <a:lvl5pPr marL="1543050" indent="-171450" algn="l" rtl="0" eaLnBrk="0" fontAlgn="base" hangingPunct="0">
        <a:spcBef>
          <a:spcPct val="20000"/>
        </a:spcBef>
        <a:spcAft>
          <a:spcPct val="0"/>
        </a:spcAft>
        <a:buClr>
          <a:srgbClr val="003399"/>
        </a:buClr>
        <a:buSzPct val="80000"/>
        <a:buFont typeface="Wingdings" pitchFamily="2" charset="2"/>
        <a:buChar char="n"/>
        <a:defRPr sz="1500">
          <a:solidFill>
            <a:schemeClr val="tx1"/>
          </a:solidFill>
          <a:latin typeface="+mn-lt"/>
        </a:defRPr>
      </a:lvl5pPr>
      <a:lvl6pPr marL="1885950" indent="-171450" algn="l" rtl="0" eaLnBrk="0" fontAlgn="base" hangingPunct="0">
        <a:spcBef>
          <a:spcPct val="20000"/>
        </a:spcBef>
        <a:spcAft>
          <a:spcPct val="0"/>
        </a:spcAft>
        <a:buClr>
          <a:srgbClr val="003399"/>
        </a:buClr>
        <a:buSzPct val="80000"/>
        <a:buFont typeface="Wingdings" pitchFamily="2" charset="2"/>
        <a:buChar char="n"/>
        <a:defRPr sz="1500">
          <a:solidFill>
            <a:schemeClr val="tx1"/>
          </a:solidFill>
          <a:latin typeface="+mn-lt"/>
        </a:defRPr>
      </a:lvl6pPr>
      <a:lvl7pPr marL="2228850" indent="-171450" algn="l" rtl="0" eaLnBrk="0" fontAlgn="base" hangingPunct="0">
        <a:spcBef>
          <a:spcPct val="20000"/>
        </a:spcBef>
        <a:spcAft>
          <a:spcPct val="0"/>
        </a:spcAft>
        <a:buClr>
          <a:srgbClr val="003399"/>
        </a:buClr>
        <a:buSzPct val="80000"/>
        <a:buFont typeface="Wingdings" pitchFamily="2" charset="2"/>
        <a:buChar char="n"/>
        <a:defRPr sz="1500">
          <a:solidFill>
            <a:schemeClr val="tx1"/>
          </a:solidFill>
          <a:latin typeface="+mn-lt"/>
        </a:defRPr>
      </a:lvl7pPr>
      <a:lvl8pPr marL="2571750" indent="-171450" algn="l" rtl="0" eaLnBrk="0" fontAlgn="base" hangingPunct="0">
        <a:spcBef>
          <a:spcPct val="20000"/>
        </a:spcBef>
        <a:spcAft>
          <a:spcPct val="0"/>
        </a:spcAft>
        <a:buClr>
          <a:srgbClr val="003399"/>
        </a:buClr>
        <a:buSzPct val="80000"/>
        <a:buFont typeface="Wingdings" pitchFamily="2" charset="2"/>
        <a:buChar char="n"/>
        <a:defRPr sz="1500">
          <a:solidFill>
            <a:schemeClr val="tx1"/>
          </a:solidFill>
          <a:latin typeface="+mn-lt"/>
        </a:defRPr>
      </a:lvl8pPr>
      <a:lvl9pPr marL="2914650" indent="-171450" algn="l" rtl="0" eaLnBrk="0" fontAlgn="base" hangingPunct="0">
        <a:spcBef>
          <a:spcPct val="20000"/>
        </a:spcBef>
        <a:spcAft>
          <a:spcPct val="0"/>
        </a:spcAft>
        <a:buClr>
          <a:srgbClr val="003399"/>
        </a:buClr>
        <a:buSzPct val="8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JP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jpeg"/><Relationship Id="rId5" Type="http://schemas.microsoft.com/office/2007/relationships/hdphoto" Target="../media/hdphoto1.wdp"/><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3.jpeg"/><Relationship Id="rId4" Type="http://schemas.openxmlformats.org/officeDocument/2006/relationships/image" Target="../media/image42.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58.jpe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wwwmil.nwc.kirtland.af.mil/mncl/index.cf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png"/><Relationship Id="rId7" Type="http://schemas.openxmlformats.org/officeDocument/2006/relationships/image" Target="../media/image69.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8.jpg"/><Relationship Id="rId5" Type="http://schemas.openxmlformats.org/officeDocument/2006/relationships/image" Target="../media/image67.jpg"/><Relationship Id="rId4" Type="http://schemas.openxmlformats.org/officeDocument/2006/relationships/image" Target="../media/image66.jp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5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3.jpeg"/><Relationship Id="rId7" Type="http://schemas.openxmlformats.org/officeDocument/2006/relationships/image" Target="../media/image77.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 Id="rId9" Type="http://schemas.openxmlformats.org/officeDocument/2006/relationships/image" Target="../media/image79.jpeg"/></Relationships>
</file>

<file path=ppt/slides/_rels/slide5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457200" y="1941513"/>
            <a:ext cx="8305800"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0"/>
              </a:spcBef>
              <a:spcAft>
                <a:spcPct val="0"/>
              </a:spcAft>
              <a:defRPr sz="1400">
                <a:solidFill>
                  <a:schemeClr val="tx1"/>
                </a:solidFill>
                <a:latin typeface="Arial" charset="0"/>
              </a:defRPr>
            </a:lvl6pPr>
            <a:lvl7pPr marL="2971800" indent="-228600" algn="ctr" eaLnBrk="0" fontAlgn="base" hangingPunct="0">
              <a:spcBef>
                <a:spcPct val="0"/>
              </a:spcBef>
              <a:spcAft>
                <a:spcPct val="0"/>
              </a:spcAft>
              <a:defRPr sz="1400">
                <a:solidFill>
                  <a:schemeClr val="tx1"/>
                </a:solidFill>
                <a:latin typeface="Arial" charset="0"/>
              </a:defRPr>
            </a:lvl7pPr>
            <a:lvl8pPr marL="3429000" indent="-228600" algn="ctr" eaLnBrk="0" fontAlgn="base" hangingPunct="0">
              <a:spcBef>
                <a:spcPct val="0"/>
              </a:spcBef>
              <a:spcAft>
                <a:spcPct val="0"/>
              </a:spcAft>
              <a:defRPr sz="1400">
                <a:solidFill>
                  <a:schemeClr val="tx1"/>
                </a:solidFill>
                <a:latin typeface="Arial" charset="0"/>
              </a:defRPr>
            </a:lvl8pPr>
            <a:lvl9pPr marL="3886200" indent="-228600" algn="ctr" eaLnBrk="0" fontAlgn="base" hangingPunct="0">
              <a:spcBef>
                <a:spcPct val="0"/>
              </a:spcBef>
              <a:spcAft>
                <a:spcPct val="0"/>
              </a:spcAft>
              <a:defRPr sz="1400">
                <a:solidFill>
                  <a:schemeClr val="tx1"/>
                </a:solidFill>
                <a:latin typeface="Arial" charset="0"/>
              </a:defRPr>
            </a:lvl9pPr>
          </a:lstStyle>
          <a:p>
            <a:pPr algn="r"/>
            <a:r>
              <a:rPr lang="en-US" altLang="en-US" sz="4400" b="1" dirty="0" smtClean="0">
                <a:solidFill>
                  <a:srgbClr val="151C77"/>
                </a:solidFill>
              </a:rPr>
              <a:t>Air Force Nuclear Weapons Surety Training</a:t>
            </a:r>
            <a:endParaRPr lang="en-US" altLang="en-US" sz="4400" b="1" dirty="0">
              <a:latin typeface="Times New Roman" pitchFamily="18" charset="0"/>
            </a:endParaRPr>
          </a:p>
        </p:txBody>
      </p:sp>
      <p:sp>
        <p:nvSpPr>
          <p:cNvPr id="13316" name="Rectangle 4"/>
          <p:cNvSpPr>
            <a:spLocks noChangeArrowheads="1"/>
          </p:cNvSpPr>
          <p:nvPr/>
        </p:nvSpPr>
        <p:spPr bwMode="auto">
          <a:xfrm>
            <a:off x="3879850" y="4948238"/>
            <a:ext cx="4979988"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0"/>
              </a:spcBef>
              <a:spcAft>
                <a:spcPct val="0"/>
              </a:spcAft>
              <a:defRPr sz="1400">
                <a:solidFill>
                  <a:schemeClr val="tx1"/>
                </a:solidFill>
                <a:latin typeface="Arial" charset="0"/>
              </a:defRPr>
            </a:lvl6pPr>
            <a:lvl7pPr marL="2971800" indent="-228600" algn="ctr" eaLnBrk="0" fontAlgn="base" hangingPunct="0">
              <a:spcBef>
                <a:spcPct val="0"/>
              </a:spcBef>
              <a:spcAft>
                <a:spcPct val="0"/>
              </a:spcAft>
              <a:defRPr sz="1400">
                <a:solidFill>
                  <a:schemeClr val="tx1"/>
                </a:solidFill>
                <a:latin typeface="Arial" charset="0"/>
              </a:defRPr>
            </a:lvl7pPr>
            <a:lvl8pPr marL="3429000" indent="-228600" algn="ctr" eaLnBrk="0" fontAlgn="base" hangingPunct="0">
              <a:spcBef>
                <a:spcPct val="0"/>
              </a:spcBef>
              <a:spcAft>
                <a:spcPct val="0"/>
              </a:spcAft>
              <a:defRPr sz="1400">
                <a:solidFill>
                  <a:schemeClr val="tx1"/>
                </a:solidFill>
                <a:latin typeface="Arial" charset="0"/>
              </a:defRPr>
            </a:lvl8pPr>
            <a:lvl9pPr marL="3886200" indent="-228600" algn="ctr" eaLnBrk="0" fontAlgn="base" hangingPunct="0">
              <a:spcBef>
                <a:spcPct val="0"/>
              </a:spcBef>
              <a:spcAft>
                <a:spcPct val="0"/>
              </a:spcAft>
              <a:defRPr sz="1400">
                <a:solidFill>
                  <a:schemeClr val="tx1"/>
                </a:solidFill>
                <a:latin typeface="Arial" charset="0"/>
              </a:defRPr>
            </a:lvl9pPr>
          </a:lstStyle>
          <a:p>
            <a:pPr algn="r"/>
            <a:endParaRPr lang="en-US" altLang="en-US" sz="2000" dirty="0"/>
          </a:p>
        </p:txBody>
      </p:sp>
      <p:sp>
        <p:nvSpPr>
          <p:cNvPr id="5" name="Rectangle 4"/>
          <p:cNvSpPr>
            <a:spLocks noChangeArrowheads="1"/>
          </p:cNvSpPr>
          <p:nvPr/>
        </p:nvSpPr>
        <p:spPr bwMode="auto">
          <a:xfrm>
            <a:off x="5029200" y="1889125"/>
            <a:ext cx="3657600" cy="320675"/>
          </a:xfrm>
          <a:prstGeom prst="rect">
            <a:avLst/>
          </a:prstGeom>
          <a:noFill/>
          <a:ln w="9525">
            <a:noFill/>
            <a:miter lim="800000"/>
            <a:headEnd/>
            <a:tailEnd/>
          </a:ln>
        </p:spPr>
        <p:txBody>
          <a:bodyPr lIns="92075" tIns="46038" rIns="92075" bIns="46038">
            <a:spAutoFit/>
          </a:bodyPr>
          <a:lstStyle/>
          <a:p>
            <a:pPr algn="r" eaLnBrk="0" hangingPunct="0"/>
            <a:r>
              <a:rPr lang="en-US" sz="1500" b="1" dirty="0">
                <a:solidFill>
                  <a:srgbClr val="008000"/>
                </a:solidFill>
              </a:rPr>
              <a:t>THIS BRIEFING IS UNCLASSIFIED</a:t>
            </a:r>
          </a:p>
        </p:txBody>
      </p:sp>
      <p:sp>
        <p:nvSpPr>
          <p:cNvPr id="2" name="TextBox 1"/>
          <p:cNvSpPr txBox="1"/>
          <p:nvPr/>
        </p:nvSpPr>
        <p:spPr>
          <a:xfrm>
            <a:off x="4495800" y="6504801"/>
            <a:ext cx="4420506" cy="276999"/>
          </a:xfrm>
          <a:prstGeom prst="rect">
            <a:avLst/>
          </a:prstGeom>
          <a:noFill/>
        </p:spPr>
        <p:txBody>
          <a:bodyPr wrap="none" rtlCol="0">
            <a:spAutoFit/>
          </a:bodyPr>
          <a:lstStyle/>
          <a:p>
            <a:r>
              <a:rPr lang="en-US" sz="1200" b="1" dirty="0" smtClean="0"/>
              <a:t>Current as of 25 Aug </a:t>
            </a:r>
            <a:r>
              <a:rPr lang="en-US" sz="1200" b="1" dirty="0" smtClean="0"/>
              <a:t>16 w/55 WG supplemented 14 Mar 17</a:t>
            </a:r>
            <a:endParaRPr lang="en-US" sz="1200" b="1" dirty="0"/>
          </a:p>
        </p:txBody>
      </p:sp>
    </p:spTree>
    <p:extLst>
      <p:ext uri="{BB962C8B-B14F-4D97-AF65-F5344CB8AC3E}">
        <p14:creationId xmlns:p14="http://schemas.microsoft.com/office/powerpoint/2010/main" val="35560079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ChangeArrowheads="1"/>
          </p:cNvSpPr>
          <p:nvPr/>
        </p:nvSpPr>
        <p:spPr bwMode="auto">
          <a:xfrm>
            <a:off x="609600" y="1828800"/>
            <a:ext cx="8153400" cy="3810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231427" name="Rectangle 3"/>
          <p:cNvSpPr>
            <a:spLocks noChangeArrowheads="1"/>
          </p:cNvSpPr>
          <p:nvPr/>
        </p:nvSpPr>
        <p:spPr bwMode="auto">
          <a:xfrm>
            <a:off x="685800" y="2819400"/>
            <a:ext cx="2971800" cy="29718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1428" name="Text Box 4"/>
          <p:cNvSpPr txBox="1">
            <a:spLocks noChangeArrowheads="1"/>
          </p:cNvSpPr>
          <p:nvPr/>
        </p:nvSpPr>
        <p:spPr bwMode="auto">
          <a:xfrm>
            <a:off x="4800600" y="2971800"/>
            <a:ext cx="1905000" cy="457200"/>
          </a:xfrm>
          <a:prstGeom prst="rect">
            <a:avLst/>
          </a:prstGeom>
          <a:noFill/>
          <a:ln w="9525">
            <a:noFill/>
            <a:miter lim="800000"/>
            <a:headEnd/>
            <a:tailEnd/>
          </a:ln>
        </p:spPr>
        <p:txBody>
          <a:bodyPr>
            <a:spAutoFit/>
          </a:bodyPr>
          <a:lstStyle/>
          <a:p>
            <a:pPr eaLnBrk="0" hangingPunct="0">
              <a:spcBef>
                <a:spcPct val="50000"/>
              </a:spcBef>
            </a:pPr>
            <a:endParaRPr lang="en-US" sz="2400">
              <a:ea typeface="ＭＳ Ｐゴシック" pitchFamily="96" charset="-128"/>
            </a:endParaRPr>
          </a:p>
        </p:txBody>
      </p:sp>
      <p:sp>
        <p:nvSpPr>
          <p:cNvPr id="231429" name="Text Box 5"/>
          <p:cNvSpPr txBox="1">
            <a:spLocks noChangeArrowheads="1"/>
          </p:cNvSpPr>
          <p:nvPr/>
        </p:nvSpPr>
        <p:spPr bwMode="auto">
          <a:xfrm>
            <a:off x="685800" y="577850"/>
            <a:ext cx="8077200" cy="1098550"/>
          </a:xfrm>
          <a:prstGeom prst="rect">
            <a:avLst/>
          </a:prstGeom>
          <a:solidFill>
            <a:schemeClr val="bg1"/>
          </a:solidFill>
          <a:ln w="9525">
            <a:noFill/>
            <a:miter lim="800000"/>
            <a:headEnd/>
            <a:tailEnd/>
          </a:ln>
          <a:effectLst/>
        </p:spPr>
        <p:txBody>
          <a:bodyPr>
            <a:spAutoFit/>
          </a:bodyPr>
          <a:lstStyle/>
          <a:p>
            <a:pPr algn="ctr" eaLnBrk="0" hangingPunct="0">
              <a:spcBef>
                <a:spcPct val="50000"/>
              </a:spcBef>
            </a:pPr>
            <a:r>
              <a:rPr lang="en-US" sz="6600">
                <a:latin typeface="Times" pitchFamily="96" charset="0"/>
                <a:ea typeface="ＭＳ Ｐゴシック" pitchFamily="96" charset="-128"/>
              </a:rPr>
              <a:t>The Minot Daily News</a:t>
            </a:r>
          </a:p>
        </p:txBody>
      </p:sp>
      <p:sp>
        <p:nvSpPr>
          <p:cNvPr id="231430" name="Rectangle 6"/>
          <p:cNvSpPr>
            <a:spLocks noChangeArrowheads="1"/>
          </p:cNvSpPr>
          <p:nvPr/>
        </p:nvSpPr>
        <p:spPr bwMode="auto">
          <a:xfrm>
            <a:off x="609600" y="0"/>
            <a:ext cx="8001000" cy="1752600"/>
          </a:xfrm>
          <a:prstGeom prst="rect">
            <a:avLst/>
          </a:prstGeom>
          <a:solidFill>
            <a:schemeClr val="bg1"/>
          </a:solidFill>
          <a:ln w="9525">
            <a:noFill/>
            <a:miter lim="800000"/>
            <a:headEnd/>
            <a:tailEnd/>
          </a:ln>
          <a:effectLst/>
        </p:spPr>
        <p:txBody>
          <a:bodyPr wrap="none" anchor="ctr"/>
          <a:lstStyle/>
          <a:p>
            <a:endParaRPr lang="en-US"/>
          </a:p>
        </p:txBody>
      </p:sp>
      <p:sp>
        <p:nvSpPr>
          <p:cNvPr id="231431" name="Text Box 7"/>
          <p:cNvSpPr txBox="1">
            <a:spLocks noChangeArrowheads="1"/>
          </p:cNvSpPr>
          <p:nvPr/>
        </p:nvSpPr>
        <p:spPr bwMode="auto">
          <a:xfrm>
            <a:off x="3429000" y="1439863"/>
            <a:ext cx="2514600" cy="336550"/>
          </a:xfrm>
          <a:prstGeom prst="rect">
            <a:avLst/>
          </a:prstGeom>
          <a:noFill/>
          <a:ln w="9525">
            <a:noFill/>
            <a:miter lim="800000"/>
            <a:headEnd/>
            <a:tailEnd/>
          </a:ln>
          <a:effectLst/>
        </p:spPr>
        <p:txBody>
          <a:bodyPr>
            <a:spAutoFit/>
          </a:bodyPr>
          <a:lstStyle/>
          <a:p>
            <a:pPr eaLnBrk="0" hangingPunct="0">
              <a:spcBef>
                <a:spcPct val="50000"/>
              </a:spcBef>
            </a:pPr>
            <a:r>
              <a:rPr lang="en-US" sz="1600">
                <a:latin typeface="Times" pitchFamily="96" charset="0"/>
                <a:ea typeface="ＭＳ Ｐゴシック" pitchFamily="96" charset="-128"/>
              </a:rPr>
              <a:t>Tuesday September 26 2007</a:t>
            </a:r>
          </a:p>
        </p:txBody>
      </p:sp>
      <p:sp>
        <p:nvSpPr>
          <p:cNvPr id="231433" name="Rectangle 9"/>
          <p:cNvSpPr>
            <a:spLocks noChangeArrowheads="1"/>
          </p:cNvSpPr>
          <p:nvPr/>
        </p:nvSpPr>
        <p:spPr bwMode="auto">
          <a:xfrm>
            <a:off x="1676400" y="609600"/>
            <a:ext cx="5715000" cy="1447800"/>
          </a:xfrm>
          <a:prstGeom prst="rect">
            <a:avLst/>
          </a:prstGeom>
          <a:solidFill>
            <a:schemeClr val="bg1"/>
          </a:solidFill>
          <a:ln w="9525">
            <a:noFill/>
            <a:miter lim="800000"/>
            <a:headEnd/>
            <a:tailEnd/>
          </a:ln>
          <a:effectLst/>
        </p:spPr>
        <p:txBody>
          <a:bodyPr wrap="none" anchor="ctr"/>
          <a:lstStyle/>
          <a:p>
            <a:endParaRPr lang="en-US"/>
          </a:p>
        </p:txBody>
      </p:sp>
      <p:sp>
        <p:nvSpPr>
          <p:cNvPr id="231434" name="Text Box 10"/>
          <p:cNvSpPr txBox="1">
            <a:spLocks noChangeArrowheads="1"/>
          </p:cNvSpPr>
          <p:nvPr/>
        </p:nvSpPr>
        <p:spPr bwMode="auto">
          <a:xfrm>
            <a:off x="1676400" y="685800"/>
            <a:ext cx="5715000" cy="762000"/>
          </a:xfrm>
          <a:prstGeom prst="rect">
            <a:avLst/>
          </a:prstGeom>
          <a:noFill/>
          <a:ln w="9525">
            <a:noFill/>
            <a:miter lim="800000"/>
            <a:headEnd/>
            <a:tailEnd/>
          </a:ln>
          <a:effectLst/>
        </p:spPr>
        <p:txBody>
          <a:bodyPr>
            <a:spAutoFit/>
          </a:bodyPr>
          <a:lstStyle/>
          <a:p>
            <a:pPr algn="ctr" eaLnBrk="0" hangingPunct="0">
              <a:spcBef>
                <a:spcPct val="50000"/>
              </a:spcBef>
            </a:pPr>
            <a:endParaRPr lang="en-US" sz="4400" b="1" i="1">
              <a:latin typeface="Times" pitchFamily="96" charset="0"/>
              <a:ea typeface="ＭＳ Ｐゴシック" pitchFamily="96" charset="-128"/>
            </a:endParaRPr>
          </a:p>
        </p:txBody>
      </p:sp>
      <p:sp>
        <p:nvSpPr>
          <p:cNvPr id="231435" name="Text Box 11"/>
          <p:cNvSpPr txBox="1">
            <a:spLocks noChangeArrowheads="1"/>
          </p:cNvSpPr>
          <p:nvPr/>
        </p:nvSpPr>
        <p:spPr bwMode="auto">
          <a:xfrm>
            <a:off x="1752600" y="754063"/>
            <a:ext cx="5181600" cy="457200"/>
          </a:xfrm>
          <a:prstGeom prst="rect">
            <a:avLst/>
          </a:prstGeom>
          <a:noFill/>
          <a:ln w="9525">
            <a:noFill/>
            <a:miter lim="800000"/>
            <a:headEnd/>
            <a:tailEnd/>
          </a:ln>
          <a:effectLst/>
        </p:spPr>
        <p:txBody>
          <a:bodyPr>
            <a:spAutoFit/>
          </a:bodyPr>
          <a:lstStyle/>
          <a:p>
            <a:pPr eaLnBrk="0" hangingPunct="0">
              <a:spcBef>
                <a:spcPct val="50000"/>
              </a:spcBef>
            </a:pPr>
            <a:endParaRPr lang="en-US" sz="2400">
              <a:latin typeface="Times" pitchFamily="96" charset="0"/>
              <a:ea typeface="ＭＳ Ｐゴシック" pitchFamily="96" charset="-128"/>
            </a:endParaRPr>
          </a:p>
        </p:txBody>
      </p:sp>
      <p:sp>
        <p:nvSpPr>
          <p:cNvPr id="231436" name="Text Box 12"/>
          <p:cNvSpPr txBox="1">
            <a:spLocks noChangeArrowheads="1"/>
          </p:cNvSpPr>
          <p:nvPr/>
        </p:nvSpPr>
        <p:spPr bwMode="auto">
          <a:xfrm>
            <a:off x="1828800" y="754063"/>
            <a:ext cx="5638800" cy="457200"/>
          </a:xfrm>
          <a:prstGeom prst="rect">
            <a:avLst/>
          </a:prstGeom>
          <a:noFill/>
          <a:ln w="9525">
            <a:noFill/>
            <a:miter lim="800000"/>
            <a:headEnd/>
            <a:tailEnd/>
          </a:ln>
          <a:effectLst/>
        </p:spPr>
        <p:txBody>
          <a:bodyPr>
            <a:spAutoFit/>
          </a:bodyPr>
          <a:lstStyle/>
          <a:p>
            <a:pPr eaLnBrk="0" hangingPunct="0">
              <a:spcBef>
                <a:spcPct val="50000"/>
              </a:spcBef>
            </a:pPr>
            <a:endParaRPr lang="en-US" sz="2400">
              <a:latin typeface="Times" pitchFamily="96" charset="0"/>
              <a:ea typeface="ＭＳ Ｐゴシック" pitchFamily="96" charset="-128"/>
            </a:endParaRPr>
          </a:p>
        </p:txBody>
      </p:sp>
      <p:sp>
        <p:nvSpPr>
          <p:cNvPr id="231443" name="Text Box 19"/>
          <p:cNvSpPr txBox="1">
            <a:spLocks noChangeArrowheads="1"/>
          </p:cNvSpPr>
          <p:nvPr/>
        </p:nvSpPr>
        <p:spPr bwMode="auto">
          <a:xfrm>
            <a:off x="609600" y="1600200"/>
            <a:ext cx="8153400" cy="338554"/>
          </a:xfrm>
          <a:prstGeom prst="rect">
            <a:avLst/>
          </a:prstGeom>
          <a:solidFill>
            <a:schemeClr val="bg1"/>
          </a:solidFill>
          <a:ln w="9525">
            <a:noFill/>
            <a:miter lim="800000"/>
            <a:headEnd/>
            <a:tailEnd/>
          </a:ln>
          <a:effectLst/>
        </p:spPr>
        <p:txBody>
          <a:bodyPr wrap="square">
            <a:spAutoFit/>
          </a:bodyPr>
          <a:lstStyle/>
          <a:p>
            <a:pPr algn="ctr" eaLnBrk="0" hangingPunct="0">
              <a:spcBef>
                <a:spcPct val="50000"/>
              </a:spcBef>
            </a:pPr>
            <a:r>
              <a:rPr lang="en-US" sz="1600" b="1" dirty="0">
                <a:latin typeface="Old English Text MT" pitchFamily="66" charset="0"/>
                <a:ea typeface="ＭＳ Ｐゴシック" pitchFamily="96" charset="-128"/>
              </a:rPr>
              <a:t>Wednesday, September 5, 2007</a:t>
            </a:r>
          </a:p>
        </p:txBody>
      </p:sp>
      <p:pic>
        <p:nvPicPr>
          <p:cNvPr id="316418" name="Picture 2" descr="http://www.treehugger.com/WashingtonPostVAcover.jpg"/>
          <p:cNvPicPr>
            <a:picLocks noChangeAspect="1" noChangeArrowheads="1"/>
          </p:cNvPicPr>
          <p:nvPr/>
        </p:nvPicPr>
        <p:blipFill>
          <a:blip r:embed="rId3" cstate="print"/>
          <a:srcRect/>
          <a:stretch>
            <a:fillRect/>
          </a:stretch>
        </p:blipFill>
        <p:spPr bwMode="auto">
          <a:xfrm>
            <a:off x="0" y="0"/>
            <a:ext cx="9183130" cy="6858000"/>
          </a:xfrm>
          <a:prstGeom prst="rect">
            <a:avLst/>
          </a:prstGeom>
          <a:noFill/>
        </p:spPr>
      </p:pic>
      <p:sp>
        <p:nvSpPr>
          <p:cNvPr id="21" name="TextBox 20"/>
          <p:cNvSpPr txBox="1"/>
          <p:nvPr/>
        </p:nvSpPr>
        <p:spPr>
          <a:xfrm>
            <a:off x="0" y="1502688"/>
            <a:ext cx="6781800" cy="5355312"/>
          </a:xfrm>
          <a:prstGeom prst="rect">
            <a:avLst/>
          </a:prstGeom>
          <a:solidFill>
            <a:schemeClr val="bg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231441" name="Picture 17" descr="medium_%7BA3ABEBD7-5061-4B49-94CE-484BF1F24D0A%7DBuclearMistake"/>
          <p:cNvPicPr>
            <a:picLocks noChangeAspect="1" noChangeArrowheads="1"/>
          </p:cNvPicPr>
          <p:nvPr/>
        </p:nvPicPr>
        <p:blipFill>
          <a:blip r:embed="rId4" cstate="print"/>
          <a:srcRect/>
          <a:stretch>
            <a:fillRect/>
          </a:stretch>
        </p:blipFill>
        <p:spPr bwMode="auto">
          <a:xfrm>
            <a:off x="152400" y="1524000"/>
            <a:ext cx="2514600" cy="2514600"/>
          </a:xfrm>
          <a:prstGeom prst="rect">
            <a:avLst/>
          </a:prstGeom>
          <a:noFill/>
        </p:spPr>
      </p:pic>
      <p:sp>
        <p:nvSpPr>
          <p:cNvPr id="231438" name="Text Box 14"/>
          <p:cNvSpPr txBox="1">
            <a:spLocks noChangeArrowheads="1"/>
          </p:cNvSpPr>
          <p:nvPr/>
        </p:nvSpPr>
        <p:spPr bwMode="auto">
          <a:xfrm>
            <a:off x="2743200" y="1371601"/>
            <a:ext cx="4419600" cy="1477328"/>
          </a:xfrm>
          <a:prstGeom prst="rect">
            <a:avLst/>
          </a:prstGeom>
          <a:noFill/>
          <a:ln w="9525">
            <a:noFill/>
            <a:miter lim="800000"/>
            <a:headEnd/>
            <a:tailEnd/>
          </a:ln>
        </p:spPr>
        <p:txBody>
          <a:bodyPr wrap="square">
            <a:spAutoFit/>
          </a:bodyPr>
          <a:lstStyle/>
          <a:p>
            <a:pPr eaLnBrk="0" hangingPunct="0"/>
            <a:r>
              <a:rPr lang="en-US" sz="3000" b="1" dirty="0">
                <a:latin typeface="Times" pitchFamily="96" charset="0"/>
                <a:ea typeface="ＭＳ Ｐゴシック" pitchFamily="96" charset="-128"/>
              </a:rPr>
              <a:t>Nuclear bombs mistakenly flown over US</a:t>
            </a:r>
          </a:p>
          <a:p>
            <a:pPr eaLnBrk="0" hangingPunct="0"/>
            <a:endParaRPr lang="en-US" sz="3000" b="1" dirty="0">
              <a:ea typeface="ＭＳ Ｐゴシック" pitchFamily="96" charset="-128"/>
            </a:endParaRPr>
          </a:p>
        </p:txBody>
      </p:sp>
      <p:sp>
        <p:nvSpPr>
          <p:cNvPr id="23" name="TextBox 22"/>
          <p:cNvSpPr txBox="1"/>
          <p:nvPr/>
        </p:nvSpPr>
        <p:spPr>
          <a:xfrm>
            <a:off x="457200" y="4217075"/>
            <a:ext cx="2057400" cy="2031325"/>
          </a:xfrm>
          <a:prstGeom prst="rect">
            <a:avLst/>
          </a:prstGeom>
          <a:noFill/>
        </p:spPr>
        <p:txBody>
          <a:bodyPr wrap="square" rtlCol="0">
            <a:spAutoFit/>
          </a:bodyPr>
          <a:lstStyle/>
          <a:p>
            <a:pPr eaLnBrk="0" hangingPunct="0">
              <a:spcBef>
                <a:spcPct val="50000"/>
              </a:spcBef>
            </a:pPr>
            <a:r>
              <a:rPr lang="en-US" sz="1400" dirty="0" smtClean="0">
                <a:latin typeface="Times" pitchFamily="96" charset="0"/>
                <a:ea typeface="ＭＳ Ｐゴシック" pitchFamily="96" charset="-128"/>
              </a:rPr>
              <a:t>Washington (AP) Pentagon officials say a B-52 bomber from Minot Air Force Base was </a:t>
            </a:r>
            <a:r>
              <a:rPr lang="en-US" sz="1400" dirty="0" smtClean="0">
                <a:solidFill>
                  <a:srgbClr val="FF0000"/>
                </a:solidFill>
                <a:latin typeface="Times" pitchFamily="96" charset="0"/>
                <a:ea typeface="ＭＳ Ｐゴシック" pitchFamily="96" charset="-128"/>
              </a:rPr>
              <a:t>mistakenly armed with six nuclear warheads</a:t>
            </a:r>
            <a:r>
              <a:rPr lang="en-US" sz="1400" dirty="0" smtClean="0">
                <a:latin typeface="Times" pitchFamily="96" charset="0"/>
                <a:ea typeface="ＭＳ Ｐゴシック" pitchFamily="96" charset="-128"/>
              </a:rPr>
              <a:t> and flown for more than three hours across several states last week</a:t>
            </a:r>
          </a:p>
        </p:txBody>
      </p:sp>
      <p:sp>
        <p:nvSpPr>
          <p:cNvPr id="231439" name="Text Box 15"/>
          <p:cNvSpPr txBox="1">
            <a:spLocks noChangeArrowheads="1"/>
          </p:cNvSpPr>
          <p:nvPr/>
        </p:nvSpPr>
        <p:spPr bwMode="auto">
          <a:xfrm>
            <a:off x="2819400" y="2483108"/>
            <a:ext cx="1981200" cy="4832092"/>
          </a:xfrm>
          <a:prstGeom prst="rect">
            <a:avLst/>
          </a:prstGeom>
          <a:noFill/>
          <a:ln w="9525">
            <a:noFill/>
            <a:miter lim="800000"/>
            <a:headEnd/>
            <a:tailEnd/>
          </a:ln>
        </p:spPr>
        <p:txBody>
          <a:bodyPr wrap="square">
            <a:spAutoFit/>
          </a:bodyPr>
          <a:lstStyle/>
          <a:p>
            <a:pPr eaLnBrk="0" hangingPunct="0">
              <a:spcBef>
                <a:spcPts val="0"/>
              </a:spcBef>
            </a:pPr>
            <a:r>
              <a:rPr lang="en-US" sz="1400" dirty="0" smtClean="0">
                <a:latin typeface="Times" pitchFamily="96" charset="0"/>
                <a:ea typeface="ＭＳ Ｐゴシック" pitchFamily="96" charset="-128"/>
              </a:rPr>
              <a:t>The </a:t>
            </a:r>
            <a:r>
              <a:rPr lang="en-US" sz="1400" dirty="0">
                <a:latin typeface="Times" pitchFamily="96" charset="0"/>
                <a:ea typeface="ＭＳ Ｐゴシック" pitchFamily="96" charset="-128"/>
              </a:rPr>
              <a:t>officials who spoke on condition of anonymity say the incident prompted an Air Force investigation and the firing of a </a:t>
            </a:r>
            <a:r>
              <a:rPr lang="en-US" sz="1400" dirty="0" smtClean="0">
                <a:latin typeface="Times" pitchFamily="96" charset="0"/>
                <a:ea typeface="ＭＳ Ｐゴシック" pitchFamily="96" charset="-128"/>
              </a:rPr>
              <a:t>munitions Squadron Commander. </a:t>
            </a:r>
          </a:p>
          <a:p>
            <a:pPr eaLnBrk="0" hangingPunct="0">
              <a:spcBef>
                <a:spcPts val="0"/>
              </a:spcBef>
            </a:pPr>
            <a:endParaRPr lang="en-US" sz="1400" dirty="0" smtClean="0">
              <a:latin typeface="Times" pitchFamily="96" charset="0"/>
              <a:ea typeface="ＭＳ Ｐゴシック" pitchFamily="96" charset="-128"/>
            </a:endParaRPr>
          </a:p>
          <a:p>
            <a:pPr eaLnBrk="0" hangingPunct="0">
              <a:spcBef>
                <a:spcPts val="0"/>
              </a:spcBef>
            </a:pPr>
            <a:r>
              <a:rPr lang="en-US" sz="1400" dirty="0" smtClean="0">
                <a:latin typeface="Times" pitchFamily="96" charset="0"/>
                <a:ea typeface="ＭＳ Ｐゴシック" pitchFamily="96" charset="-128"/>
              </a:rPr>
              <a:t>The </a:t>
            </a:r>
            <a:r>
              <a:rPr lang="en-US" sz="1400" dirty="0">
                <a:latin typeface="Times" pitchFamily="96" charset="0"/>
                <a:ea typeface="ＭＳ Ｐゴシック" pitchFamily="96" charset="-128"/>
              </a:rPr>
              <a:t>plane was carrying Advanced Cruise Missiles from the Minot base to Barksdale Air Force Base in Louisiana last Thursday. </a:t>
            </a:r>
            <a:r>
              <a:rPr lang="en-US" sz="1400" dirty="0" smtClean="0">
                <a:latin typeface="Times" pitchFamily="96" charset="0"/>
                <a:ea typeface="ＭＳ Ｐゴシック" pitchFamily="96" charset="-128"/>
              </a:rPr>
              <a:t>It's unclear why the warheads were not removed before the missiles were put on the bomber.</a:t>
            </a:r>
          </a:p>
          <a:p>
            <a:pPr eaLnBrk="0" hangingPunct="0">
              <a:spcBef>
                <a:spcPts val="0"/>
              </a:spcBef>
            </a:pPr>
            <a:endParaRPr lang="en-US" sz="1400" dirty="0" smtClean="0">
              <a:latin typeface="Times" pitchFamily="96" charset="0"/>
              <a:ea typeface="ＭＳ Ｐゴシック" pitchFamily="96" charset="-128"/>
            </a:endParaRPr>
          </a:p>
          <a:p>
            <a:pPr eaLnBrk="0" hangingPunct="0">
              <a:spcBef>
                <a:spcPts val="0"/>
              </a:spcBef>
            </a:pPr>
            <a:r>
              <a:rPr lang="en-US" sz="1400" dirty="0">
                <a:latin typeface="Times" pitchFamily="96" charset="0"/>
                <a:ea typeface="ＭＳ Ｐゴシック" pitchFamily="96" charset="-128"/>
              </a:rPr>
              <a:t/>
            </a:r>
            <a:br>
              <a:rPr lang="en-US" sz="1400" dirty="0">
                <a:latin typeface="Times" pitchFamily="96" charset="0"/>
                <a:ea typeface="ＭＳ Ｐゴシック" pitchFamily="96" charset="-128"/>
              </a:rPr>
            </a:br>
            <a:endParaRPr lang="en-US" sz="1400" dirty="0">
              <a:latin typeface="Times" pitchFamily="96" charset="0"/>
              <a:ea typeface="ＭＳ Ｐゴシック" pitchFamily="96" charset="-128"/>
            </a:endParaRPr>
          </a:p>
        </p:txBody>
      </p:sp>
      <p:sp>
        <p:nvSpPr>
          <p:cNvPr id="231440" name="Text Box 16"/>
          <p:cNvSpPr txBox="1">
            <a:spLocks noChangeArrowheads="1"/>
          </p:cNvSpPr>
          <p:nvPr/>
        </p:nvSpPr>
        <p:spPr bwMode="auto">
          <a:xfrm>
            <a:off x="4876800" y="2483107"/>
            <a:ext cx="2057400" cy="4185761"/>
          </a:xfrm>
          <a:prstGeom prst="rect">
            <a:avLst/>
          </a:prstGeom>
          <a:noFill/>
          <a:ln w="9525">
            <a:noFill/>
            <a:miter lim="800000"/>
            <a:headEnd/>
            <a:tailEnd/>
          </a:ln>
        </p:spPr>
        <p:txBody>
          <a:bodyPr wrap="square">
            <a:spAutoFit/>
          </a:bodyPr>
          <a:lstStyle/>
          <a:p>
            <a:pPr eaLnBrk="0" hangingPunct="0">
              <a:spcBef>
                <a:spcPts val="0"/>
              </a:spcBef>
            </a:pPr>
            <a:r>
              <a:rPr lang="en-US" sz="1400" dirty="0" smtClean="0">
                <a:latin typeface="Times" pitchFamily="96" charset="0"/>
                <a:ea typeface="ＭＳ Ｐゴシック" pitchFamily="96" charset="-128"/>
              </a:rPr>
              <a:t>Officials say there was minimal risk to crews and the public because of safety features designed into the munitions.</a:t>
            </a:r>
          </a:p>
          <a:p>
            <a:pPr eaLnBrk="0" hangingPunct="0">
              <a:spcBef>
                <a:spcPts val="0"/>
              </a:spcBef>
            </a:pPr>
            <a:endParaRPr lang="en-US" sz="1400" dirty="0" smtClean="0">
              <a:latin typeface="Times" pitchFamily="96" charset="0"/>
              <a:ea typeface="ＭＳ Ｐゴシック" pitchFamily="96" charset="-128"/>
            </a:endParaRPr>
          </a:p>
          <a:p>
            <a:pPr eaLnBrk="0" hangingPunct="0">
              <a:spcBef>
                <a:spcPts val="0"/>
              </a:spcBef>
            </a:pPr>
            <a:r>
              <a:rPr lang="en-US" sz="1400" dirty="0" smtClean="0">
                <a:latin typeface="Times" pitchFamily="96" charset="0"/>
                <a:ea typeface="ＭＳ Ｐゴシック" pitchFamily="96" charset="-128"/>
              </a:rPr>
              <a:t>In addition to the squadron commander who was fired, crews involved with the mistaken load have been temporarily decertified for handling munitions.</a:t>
            </a:r>
          </a:p>
          <a:p>
            <a:pPr eaLnBrk="0" hangingPunct="0">
              <a:spcBef>
                <a:spcPts val="0"/>
              </a:spcBef>
            </a:pPr>
            <a:endParaRPr lang="en-US" sz="1400" dirty="0" smtClean="0">
              <a:latin typeface="Times" pitchFamily="96" charset="0"/>
              <a:ea typeface="ＭＳ Ｐゴシック" pitchFamily="96" charset="-128"/>
            </a:endParaRPr>
          </a:p>
          <a:p>
            <a:pPr eaLnBrk="0" hangingPunct="0">
              <a:spcBef>
                <a:spcPts val="0"/>
              </a:spcBef>
            </a:pPr>
            <a:r>
              <a:rPr lang="en-US" sz="1400" dirty="0" smtClean="0">
                <a:latin typeface="Times" pitchFamily="96" charset="0"/>
                <a:ea typeface="ＭＳ Ｐゴシック" pitchFamily="96" charset="-128"/>
              </a:rPr>
              <a:t>The </a:t>
            </a:r>
            <a:r>
              <a:rPr lang="en-US" sz="1400" dirty="0">
                <a:latin typeface="Times" pitchFamily="96" charset="0"/>
                <a:ea typeface="ＭＳ Ｐゴシック" pitchFamily="96" charset="-128"/>
              </a:rPr>
              <a:t>Air Combat Command has ordered a command-wide stand down on Sept. 14th to review procedures</a:t>
            </a:r>
            <a:r>
              <a:rPr lang="en-US" sz="1400" dirty="0" smtClean="0">
                <a:latin typeface="Times" pitchFamily="96" charset="0"/>
                <a:ea typeface="ＭＳ Ｐゴシック" pitchFamily="96" charset="-128"/>
              </a:rPr>
              <a:t>.</a:t>
            </a:r>
            <a:r>
              <a:rPr lang="en-US" sz="1400" dirty="0" smtClean="0">
                <a:solidFill>
                  <a:srgbClr val="4C4C4C"/>
                </a:solidFill>
                <a:ea typeface="ＭＳ Ｐゴシック" pitchFamily="96" charset="-128"/>
              </a:rPr>
              <a:t> </a:t>
            </a:r>
            <a:endParaRPr lang="en-US" sz="1400" dirty="0">
              <a:solidFill>
                <a:srgbClr val="4C4C4C"/>
              </a:solidFill>
              <a:ea typeface="ＭＳ Ｐゴシック" pitchFamily="96" charset="-128"/>
            </a:endParaRPr>
          </a:p>
        </p:txBody>
      </p:sp>
      <p:sp>
        <p:nvSpPr>
          <p:cNvPr id="24" name="TextBox 23"/>
          <p:cNvSpPr txBox="1"/>
          <p:nvPr/>
        </p:nvSpPr>
        <p:spPr>
          <a:xfrm>
            <a:off x="3724275" y="914400"/>
            <a:ext cx="1447800" cy="307777"/>
          </a:xfrm>
          <a:prstGeom prst="rect">
            <a:avLst/>
          </a:prstGeom>
          <a:solidFill>
            <a:schemeClr val="bg1"/>
          </a:solidFill>
        </p:spPr>
        <p:txBody>
          <a:bodyPr wrap="square" rtlCol="0">
            <a:spAutoFit/>
          </a:bodyPr>
          <a:lstStyle/>
          <a:p>
            <a:endParaRPr lang="en-US" sz="1400" dirty="0"/>
          </a:p>
        </p:txBody>
      </p:sp>
    </p:spTree>
    <p:extLst>
      <p:ext uri="{BB962C8B-B14F-4D97-AF65-F5344CB8AC3E}">
        <p14:creationId xmlns:p14="http://schemas.microsoft.com/office/powerpoint/2010/main" val="384451948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474" name="Picture 2" descr="newspaper"/>
          <p:cNvPicPr>
            <a:picLocks noChangeAspect="1" noChangeArrowheads="1"/>
          </p:cNvPicPr>
          <p:nvPr/>
        </p:nvPicPr>
        <p:blipFill>
          <a:blip r:embed="rId3" cstate="print"/>
          <a:srcRect l="1471" t="1219" r="1216" b="1219"/>
          <a:stretch>
            <a:fillRect/>
          </a:stretch>
        </p:blipFill>
        <p:spPr bwMode="auto">
          <a:xfrm>
            <a:off x="0" y="0"/>
            <a:ext cx="9144000" cy="6858000"/>
          </a:xfrm>
          <a:prstGeom prst="rect">
            <a:avLst/>
          </a:prstGeom>
          <a:noFill/>
        </p:spPr>
      </p:pic>
      <p:sp>
        <p:nvSpPr>
          <p:cNvPr id="233477" name="Text Box 5"/>
          <p:cNvSpPr txBox="1">
            <a:spLocks noChangeArrowheads="1"/>
          </p:cNvSpPr>
          <p:nvPr/>
        </p:nvSpPr>
        <p:spPr bwMode="auto">
          <a:xfrm>
            <a:off x="4800600" y="2971800"/>
            <a:ext cx="1905000" cy="457200"/>
          </a:xfrm>
          <a:prstGeom prst="rect">
            <a:avLst/>
          </a:prstGeom>
          <a:noFill/>
          <a:ln w="9525">
            <a:noFill/>
            <a:miter lim="800000"/>
            <a:headEnd/>
            <a:tailEnd/>
          </a:ln>
        </p:spPr>
        <p:txBody>
          <a:bodyPr>
            <a:spAutoFit/>
          </a:bodyPr>
          <a:lstStyle/>
          <a:p>
            <a:pPr eaLnBrk="0" hangingPunct="0">
              <a:spcBef>
                <a:spcPct val="50000"/>
              </a:spcBef>
            </a:pPr>
            <a:endParaRPr lang="en-US" sz="2400">
              <a:ea typeface="ＭＳ Ｐゴシック" pitchFamily="96" charset="-128"/>
            </a:endParaRPr>
          </a:p>
        </p:txBody>
      </p:sp>
      <p:sp>
        <p:nvSpPr>
          <p:cNvPr id="233480" name="Text Box 8"/>
          <p:cNvSpPr txBox="1">
            <a:spLocks noChangeArrowheads="1"/>
          </p:cNvSpPr>
          <p:nvPr/>
        </p:nvSpPr>
        <p:spPr bwMode="auto">
          <a:xfrm>
            <a:off x="609600" y="533400"/>
            <a:ext cx="8001000" cy="1462088"/>
          </a:xfrm>
          <a:prstGeom prst="rect">
            <a:avLst/>
          </a:prstGeom>
          <a:solidFill>
            <a:srgbClr val="F3F3F3"/>
          </a:solidFill>
          <a:ln w="9525">
            <a:noFill/>
            <a:miter lim="800000"/>
            <a:headEnd/>
            <a:tailEnd/>
          </a:ln>
          <a:effectLst/>
        </p:spPr>
        <p:txBody>
          <a:bodyPr>
            <a:spAutoFit/>
          </a:bodyPr>
          <a:lstStyle/>
          <a:p>
            <a:pPr algn="ctr"/>
            <a:endParaRPr lang="en-US" sz="2400">
              <a:solidFill>
                <a:schemeClr val="tx2"/>
              </a:solidFill>
              <a:latin typeface="Times" pitchFamily="96" charset="0"/>
              <a:ea typeface="ＭＳ Ｐゴシック" pitchFamily="96" charset="-128"/>
            </a:endParaRPr>
          </a:p>
          <a:p>
            <a:pPr algn="ctr" eaLnBrk="0" hangingPunct="0">
              <a:spcBef>
                <a:spcPct val="50000"/>
              </a:spcBef>
            </a:pPr>
            <a:endParaRPr lang="en-US" sz="4400">
              <a:latin typeface="Old English Text MT" pitchFamily="66" charset="0"/>
              <a:ea typeface="ＭＳ Ｐゴシック" pitchFamily="96" charset="-128"/>
            </a:endParaRPr>
          </a:p>
        </p:txBody>
      </p:sp>
      <p:sp>
        <p:nvSpPr>
          <p:cNvPr id="233482" name="Rectangle 10"/>
          <p:cNvSpPr>
            <a:spLocks noChangeArrowheads="1"/>
          </p:cNvSpPr>
          <p:nvPr/>
        </p:nvSpPr>
        <p:spPr bwMode="auto">
          <a:xfrm>
            <a:off x="4479925" y="3048000"/>
            <a:ext cx="184150" cy="762000"/>
          </a:xfrm>
          <a:prstGeom prst="rect">
            <a:avLst/>
          </a:prstGeom>
          <a:noFill/>
          <a:ln w="9525">
            <a:noFill/>
            <a:miter lim="800000"/>
            <a:headEnd/>
            <a:tailEnd/>
          </a:ln>
          <a:effectLst/>
        </p:spPr>
        <p:txBody>
          <a:bodyPr wrap="none">
            <a:spAutoFit/>
          </a:bodyPr>
          <a:lstStyle/>
          <a:p>
            <a:endParaRPr lang="en-US" sz="4400">
              <a:solidFill>
                <a:schemeClr val="tx2"/>
              </a:solidFill>
              <a:ea typeface="ＭＳ Ｐゴシック" pitchFamily="96" charset="-128"/>
            </a:endParaRPr>
          </a:p>
        </p:txBody>
      </p:sp>
      <p:pic>
        <p:nvPicPr>
          <p:cNvPr id="233483" name="Picture 11"/>
          <p:cNvPicPr>
            <a:picLocks noChangeAspect="1" noChangeArrowheads="1"/>
          </p:cNvPicPr>
          <p:nvPr/>
        </p:nvPicPr>
        <p:blipFill>
          <a:blip r:embed="rId4" cstate="print"/>
          <a:srcRect/>
          <a:stretch>
            <a:fillRect/>
          </a:stretch>
        </p:blipFill>
        <p:spPr bwMode="auto">
          <a:xfrm>
            <a:off x="609600" y="457200"/>
            <a:ext cx="8077200" cy="1752600"/>
          </a:xfrm>
          <a:prstGeom prst="rect">
            <a:avLst/>
          </a:prstGeom>
          <a:noFill/>
        </p:spPr>
      </p:pic>
      <p:sp>
        <p:nvSpPr>
          <p:cNvPr id="233484" name="Text Box 12"/>
          <p:cNvSpPr txBox="1">
            <a:spLocks noChangeArrowheads="1"/>
          </p:cNvSpPr>
          <p:nvPr/>
        </p:nvSpPr>
        <p:spPr bwMode="auto">
          <a:xfrm>
            <a:off x="609600" y="1676400"/>
            <a:ext cx="8229600" cy="304800"/>
          </a:xfrm>
          <a:prstGeom prst="rect">
            <a:avLst/>
          </a:prstGeom>
          <a:solidFill>
            <a:schemeClr val="bg1"/>
          </a:solidFill>
          <a:ln w="9525">
            <a:noFill/>
            <a:miter lim="800000"/>
            <a:headEnd/>
            <a:tailEnd/>
          </a:ln>
          <a:effectLst/>
        </p:spPr>
        <p:txBody>
          <a:bodyPr>
            <a:spAutoFit/>
          </a:bodyPr>
          <a:lstStyle/>
          <a:p>
            <a:pPr algn="ctr" eaLnBrk="0" hangingPunct="0">
              <a:spcBef>
                <a:spcPct val="50000"/>
              </a:spcBef>
            </a:pPr>
            <a:r>
              <a:rPr lang="en-US" sz="1400" b="1" dirty="0">
                <a:latin typeface="Baskerville Old Face" pitchFamily="18" charset="0"/>
                <a:ea typeface="ＭＳ Ｐゴシック" pitchFamily="96" charset="-128"/>
              </a:rPr>
              <a:t>TUESDAY March 25, </a:t>
            </a:r>
            <a:r>
              <a:rPr lang="en-US" sz="1400" b="1" dirty="0" smtClean="0">
                <a:latin typeface="Baskerville Old Face" pitchFamily="18" charset="0"/>
                <a:ea typeface="ＭＳ Ｐゴシック" pitchFamily="96" charset="-128"/>
              </a:rPr>
              <a:t>2008</a:t>
            </a:r>
            <a:endParaRPr lang="en-US" sz="1400" b="1" dirty="0">
              <a:latin typeface="Baskerville Old Face" pitchFamily="18" charset="0"/>
              <a:ea typeface="ＭＳ Ｐゴシック" pitchFamily="96" charset="-128"/>
            </a:endParaRPr>
          </a:p>
        </p:txBody>
      </p:sp>
      <p:sp>
        <p:nvSpPr>
          <p:cNvPr id="233475" name="Text Box 3"/>
          <p:cNvSpPr txBox="1">
            <a:spLocks noChangeArrowheads="1"/>
          </p:cNvSpPr>
          <p:nvPr/>
        </p:nvSpPr>
        <p:spPr bwMode="auto">
          <a:xfrm>
            <a:off x="609600" y="1905000"/>
            <a:ext cx="8274050" cy="892552"/>
          </a:xfrm>
          <a:prstGeom prst="rect">
            <a:avLst/>
          </a:prstGeom>
          <a:solidFill>
            <a:schemeClr val="bg1"/>
          </a:solidFill>
          <a:ln w="9525">
            <a:noFill/>
            <a:miter lim="800000"/>
            <a:headEnd/>
            <a:tailEnd/>
          </a:ln>
        </p:spPr>
        <p:txBody>
          <a:bodyPr>
            <a:spAutoFit/>
          </a:bodyPr>
          <a:lstStyle/>
          <a:p>
            <a:pPr algn="ctr" eaLnBrk="0" hangingPunct="0"/>
            <a:r>
              <a:rPr lang="en-US" sz="3200" b="1" dirty="0">
                <a:latin typeface="Times" pitchFamily="96" charset="0"/>
                <a:ea typeface="ＭＳ Ｐゴシック" pitchFamily="96" charset="-128"/>
              </a:rPr>
              <a:t>Warhead fuses mistakenly sent to Taiwan</a:t>
            </a:r>
          </a:p>
          <a:p>
            <a:pPr lvl="1" algn="ctr" eaLnBrk="0" hangingPunct="0"/>
            <a:r>
              <a:rPr lang="en-US" sz="2000" dirty="0">
                <a:latin typeface="Times" pitchFamily="96" charset="0"/>
                <a:ea typeface="ＭＳ Ｐゴシック" pitchFamily="96" charset="-128"/>
              </a:rPr>
              <a:t>Devices shipped instead of batteries for </a:t>
            </a:r>
            <a:r>
              <a:rPr lang="en-US" sz="2000" dirty="0" smtClean="0">
                <a:latin typeface="Times" pitchFamily="96" charset="0"/>
                <a:ea typeface="ＭＳ Ｐゴシック" pitchFamily="96" charset="-128"/>
              </a:rPr>
              <a:t>helicopters</a:t>
            </a:r>
            <a:endParaRPr lang="en-US" sz="3600" b="1" dirty="0">
              <a:ea typeface="ＭＳ Ｐゴシック" pitchFamily="96" charset="-128"/>
            </a:endParaRPr>
          </a:p>
        </p:txBody>
      </p:sp>
      <p:sp>
        <p:nvSpPr>
          <p:cNvPr id="233478" name="Text Box 6"/>
          <p:cNvSpPr txBox="1">
            <a:spLocks noChangeArrowheads="1"/>
          </p:cNvSpPr>
          <p:nvPr/>
        </p:nvSpPr>
        <p:spPr bwMode="auto">
          <a:xfrm>
            <a:off x="3439886" y="2743200"/>
            <a:ext cx="2743200" cy="4401205"/>
          </a:xfrm>
          <a:prstGeom prst="rect">
            <a:avLst/>
          </a:prstGeom>
          <a:noFill/>
          <a:ln w="9525">
            <a:noFill/>
            <a:miter lim="800000"/>
            <a:headEnd/>
            <a:tailEnd/>
          </a:ln>
        </p:spPr>
        <p:txBody>
          <a:bodyPr wrap="square">
            <a:spAutoFit/>
          </a:bodyPr>
          <a:lstStyle/>
          <a:p>
            <a:pPr eaLnBrk="0" hangingPunct="0"/>
            <a:r>
              <a:rPr lang="en-US" sz="1400" dirty="0">
                <a:latin typeface="Times" pitchFamily="96" charset="0"/>
                <a:ea typeface="ＭＳ Ｐゴシック" pitchFamily="96" charset="-128"/>
              </a:rPr>
              <a:t>WASHINGTON - Four high-tech electrical fuses for Minuteman nuclear warheads were sent to Taiwan instead of helicopter batteries, </a:t>
            </a:r>
            <a:r>
              <a:rPr lang="en-US" sz="1400" dirty="0">
                <a:solidFill>
                  <a:srgbClr val="FF0000"/>
                </a:solidFill>
                <a:latin typeface="Times" pitchFamily="96" charset="0"/>
                <a:ea typeface="ＭＳ Ｐゴシック" pitchFamily="96" charset="-128"/>
              </a:rPr>
              <a:t>a mistake discovered only last week - a year and a half after the erroneous shipment</a:t>
            </a:r>
            <a:r>
              <a:rPr lang="en-US" sz="1400" dirty="0">
                <a:latin typeface="Times" pitchFamily="96" charset="0"/>
                <a:ea typeface="ＭＳ Ｐゴシック" pitchFamily="96" charset="-128"/>
              </a:rPr>
              <a:t>, Pentagon officials disclosed yesterday.</a:t>
            </a:r>
            <a:endParaRPr lang="en-US" sz="1400" b="1" dirty="0">
              <a:latin typeface="Times" pitchFamily="96" charset="0"/>
              <a:ea typeface="ＭＳ Ｐゴシック" pitchFamily="96" charset="-128"/>
            </a:endParaRPr>
          </a:p>
          <a:p>
            <a:pPr eaLnBrk="0" hangingPunct="0"/>
            <a:endParaRPr lang="en-US" sz="1200" dirty="0" smtClean="0">
              <a:latin typeface="Times" pitchFamily="96" charset="0"/>
              <a:ea typeface="ＭＳ Ｐゴシック" pitchFamily="96" charset="-128"/>
            </a:endParaRPr>
          </a:p>
          <a:p>
            <a:pPr eaLnBrk="0" hangingPunct="0"/>
            <a:r>
              <a:rPr lang="en-US" sz="1400" dirty="0" smtClean="0">
                <a:latin typeface="Times" pitchFamily="96" charset="0"/>
                <a:ea typeface="ＭＳ Ｐゴシック" pitchFamily="96" charset="-128"/>
              </a:rPr>
              <a:t>Officials </a:t>
            </a:r>
            <a:r>
              <a:rPr lang="en-US" sz="1400" dirty="0">
                <a:latin typeface="Times" pitchFamily="96" charset="0"/>
                <a:ea typeface="ＭＳ Ｐゴシック" pitchFamily="96" charset="-128"/>
              </a:rPr>
              <a:t>said the nose-cone fuses, designed to send an electrical signal to the warhead's trigger as it plummets toward its target, resembled those used for conventional munitions and contained no nuclear material.</a:t>
            </a:r>
          </a:p>
          <a:p>
            <a:pPr eaLnBrk="0" hangingPunct="0"/>
            <a:endParaRPr lang="en-US" sz="1200" dirty="0" smtClean="0">
              <a:latin typeface="Times" pitchFamily="96" charset="0"/>
              <a:ea typeface="ＭＳ Ｐゴシック" pitchFamily="96" charset="-128"/>
            </a:endParaRPr>
          </a:p>
          <a:p>
            <a:pPr eaLnBrk="0" hangingPunct="0"/>
            <a:r>
              <a:rPr lang="en-US" sz="1400" dirty="0" smtClean="0">
                <a:latin typeface="Times" pitchFamily="96" charset="0"/>
                <a:ea typeface="ＭＳ Ｐゴシック" pitchFamily="96" charset="-128"/>
              </a:rPr>
              <a:t>Even </a:t>
            </a:r>
            <a:r>
              <a:rPr lang="en-US" sz="1400" dirty="0">
                <a:latin typeface="Times" pitchFamily="96" charset="0"/>
                <a:ea typeface="ＭＳ Ｐゴシック" pitchFamily="96" charset="-128"/>
              </a:rPr>
              <a:t>so, the mistake is </a:t>
            </a:r>
            <a:r>
              <a:rPr lang="en-US" sz="1400" dirty="0" smtClean="0">
                <a:latin typeface="Times" pitchFamily="96" charset="0"/>
                <a:ea typeface="ＭＳ Ｐゴシック" pitchFamily="96" charset="-128"/>
              </a:rPr>
              <a:t>another embarrassment for the people </a:t>
            </a:r>
            <a:r>
              <a:rPr lang="en-US" sz="1400" dirty="0">
                <a:latin typeface="Times" pitchFamily="96" charset="0"/>
                <a:ea typeface="ＭＳ Ｐゴシック" pitchFamily="96" charset="-128"/>
              </a:rPr>
              <a:t/>
            </a:r>
            <a:br>
              <a:rPr lang="en-US" sz="1400" dirty="0">
                <a:latin typeface="Times" pitchFamily="96" charset="0"/>
                <a:ea typeface="ＭＳ Ｐゴシック" pitchFamily="96" charset="-128"/>
              </a:rPr>
            </a:br>
            <a:endParaRPr lang="en-US" sz="1400" dirty="0">
              <a:latin typeface="Times" pitchFamily="96" charset="0"/>
              <a:ea typeface="ＭＳ Ｐゴシック" pitchFamily="96" charset="-128"/>
            </a:endParaRPr>
          </a:p>
        </p:txBody>
      </p:sp>
      <p:sp>
        <p:nvSpPr>
          <p:cNvPr id="233479" name="Text Box 7"/>
          <p:cNvSpPr txBox="1">
            <a:spLocks noChangeArrowheads="1"/>
          </p:cNvSpPr>
          <p:nvPr/>
        </p:nvSpPr>
        <p:spPr bwMode="auto">
          <a:xfrm>
            <a:off x="6324600" y="2743200"/>
            <a:ext cx="2667000" cy="3754874"/>
          </a:xfrm>
          <a:prstGeom prst="rect">
            <a:avLst/>
          </a:prstGeom>
          <a:noFill/>
          <a:ln w="9525">
            <a:noFill/>
            <a:miter lim="800000"/>
            <a:headEnd/>
            <a:tailEnd/>
          </a:ln>
        </p:spPr>
        <p:txBody>
          <a:bodyPr wrap="square">
            <a:spAutoFit/>
          </a:bodyPr>
          <a:lstStyle/>
          <a:p>
            <a:pPr indent="-457200" eaLnBrk="0" hangingPunct="0"/>
            <a:r>
              <a:rPr lang="en-US" sz="1400" dirty="0" smtClean="0">
                <a:latin typeface="Times" pitchFamily="96" charset="0"/>
                <a:ea typeface="ＭＳ Ｐゴシック" pitchFamily="96" charset="-128"/>
              </a:rPr>
              <a:t>in </a:t>
            </a:r>
            <a:r>
              <a:rPr lang="en-US" sz="1400" dirty="0">
                <a:latin typeface="Times" pitchFamily="96" charset="0"/>
                <a:ea typeface="ＭＳ Ｐゴシック" pitchFamily="96" charset="-128"/>
              </a:rPr>
              <a:t>charge of America's nuclear weapons. The Air Force disclosed last year that it unwittingly let a B-52 bomber carrying six nuclear cruise missiles fly from North Dakota to Louisiana.</a:t>
            </a:r>
          </a:p>
          <a:p>
            <a:pPr indent="-457200" eaLnBrk="0" hangingPunct="0"/>
            <a:endParaRPr lang="en-US" sz="1200" dirty="0" smtClean="0">
              <a:latin typeface="Times" pitchFamily="96" charset="0"/>
              <a:ea typeface="ＭＳ Ｐゴシック" pitchFamily="96" charset="-128"/>
            </a:endParaRPr>
          </a:p>
          <a:p>
            <a:pPr indent="-457200" eaLnBrk="0" hangingPunct="0"/>
            <a:r>
              <a:rPr lang="en-US" sz="1400" dirty="0" smtClean="0">
                <a:latin typeface="Times" pitchFamily="96" charset="0"/>
                <a:ea typeface="ＭＳ Ｐゴシック" pitchFamily="96" charset="-128"/>
              </a:rPr>
              <a:t>The </a:t>
            </a:r>
            <a:r>
              <a:rPr lang="en-US" sz="1400" dirty="0">
                <a:latin typeface="Times" pitchFamily="96" charset="0"/>
                <a:ea typeface="ＭＳ Ｐゴシック" pitchFamily="96" charset="-128"/>
              </a:rPr>
              <a:t>US government is struggling to prevent the technology for nuclear weapons from spreading to nations that do not already have them. It has raised a public outcry against North Korea and Iran for their nuclear ambitions, and even criticized Russia for not sufficiently safeguarding its stockpile</a:t>
            </a:r>
            <a:r>
              <a:rPr lang="en-US" sz="1400" dirty="0" smtClean="0">
                <a:latin typeface="Times" pitchFamily="96" charset="0"/>
                <a:ea typeface="ＭＳ Ｐゴシック" pitchFamily="96" charset="-128"/>
              </a:rPr>
              <a:t>.</a:t>
            </a:r>
            <a:endParaRPr lang="en-US" sz="1400" dirty="0">
              <a:solidFill>
                <a:srgbClr val="4C4C4C"/>
              </a:solidFill>
              <a:ea typeface="ＭＳ Ｐゴシック" pitchFamily="96" charset="-128"/>
            </a:endParaRPr>
          </a:p>
        </p:txBody>
      </p:sp>
      <p:pic>
        <p:nvPicPr>
          <p:cNvPr id="258050" name="Picture 2" descr="http://www.airforcetimes.com/xml/news/2008/03/airforce_loosenukes_032508/032508af_wynne_nuke_800.JPG"/>
          <p:cNvPicPr>
            <a:picLocks noChangeAspect="1" noChangeArrowheads="1"/>
          </p:cNvPicPr>
          <p:nvPr/>
        </p:nvPicPr>
        <p:blipFill>
          <a:blip r:embed="rId5" cstate="print"/>
          <a:srcRect/>
          <a:stretch>
            <a:fillRect/>
          </a:stretch>
        </p:blipFill>
        <p:spPr bwMode="auto">
          <a:xfrm>
            <a:off x="228600" y="3352800"/>
            <a:ext cx="3048000" cy="2305050"/>
          </a:xfrm>
          <a:prstGeom prst="rect">
            <a:avLst/>
          </a:prstGeom>
          <a:noFill/>
        </p:spPr>
      </p:pic>
      <p:sp>
        <p:nvSpPr>
          <p:cNvPr id="14" name="TextBox 13"/>
          <p:cNvSpPr txBox="1"/>
          <p:nvPr/>
        </p:nvSpPr>
        <p:spPr>
          <a:xfrm>
            <a:off x="152400" y="5715000"/>
            <a:ext cx="3124200" cy="784830"/>
          </a:xfrm>
          <a:prstGeom prst="rect">
            <a:avLst/>
          </a:prstGeom>
          <a:noFill/>
        </p:spPr>
        <p:txBody>
          <a:bodyPr wrap="square" rtlCol="0">
            <a:spAutoFit/>
          </a:bodyPr>
          <a:lstStyle/>
          <a:p>
            <a:r>
              <a:rPr lang="en-US" sz="900" b="1" dirty="0" smtClean="0">
                <a:solidFill>
                  <a:srgbClr val="151C77"/>
                </a:solidFill>
              </a:rPr>
              <a:t>Air Force Secretary Michael W. Wynne demonstrates the positioning of a nose cone assembly for the Minuteman missiles during a press briefing inside the Pentagon March 25.  The non-nuclear assemblies were mistakenly sent to Taiwan in 2006.</a:t>
            </a:r>
            <a:endParaRPr lang="en-US" sz="900" b="1" dirty="0">
              <a:solidFill>
                <a:srgbClr val="151C77"/>
              </a:solidFill>
            </a:endParaRPr>
          </a:p>
        </p:txBody>
      </p:sp>
    </p:spTree>
    <p:extLst>
      <p:ext uri="{BB962C8B-B14F-4D97-AF65-F5344CB8AC3E}">
        <p14:creationId xmlns:p14="http://schemas.microsoft.com/office/powerpoint/2010/main" val="389011702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Nuclear Weapons Surety</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38" y="1303608"/>
            <a:ext cx="3645408" cy="4419599"/>
          </a:xfrm>
          <a:prstGeom prst="rect">
            <a:avLst/>
          </a:prstGeom>
          <a:ln>
            <a:solidFill>
              <a:schemeClr val="tx1"/>
            </a:solid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700" y="1447800"/>
            <a:ext cx="3620100" cy="4406081"/>
          </a:xfrm>
          <a:prstGeom prst="rect">
            <a:avLst/>
          </a:prstGeom>
          <a:ln>
            <a:solidFill>
              <a:schemeClr val="tx1"/>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881" y="1524000"/>
            <a:ext cx="3657600" cy="4419599"/>
          </a:xfrm>
          <a:prstGeom prst="rect">
            <a:avLst/>
          </a:prstGeom>
          <a:ln>
            <a:solidFill>
              <a:schemeClr val="tx1"/>
            </a:solidFill>
          </a:ln>
        </p:spPr>
      </p:pic>
      <p:pic>
        <p:nvPicPr>
          <p:cNvPr id="4" name="Content Placeholder 3"/>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709854" y="1600200"/>
            <a:ext cx="3701305" cy="4324350"/>
          </a:xfrm>
          <a:ln>
            <a:solidFill>
              <a:schemeClr val="tx1"/>
            </a:solidFill>
          </a:ln>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9814" y="1676400"/>
            <a:ext cx="3711602" cy="4343400"/>
          </a:xfrm>
          <a:prstGeom prst="rect">
            <a:avLst/>
          </a:prstGeom>
          <a:ln>
            <a:solidFill>
              <a:schemeClr val="tx1"/>
            </a:solidFill>
          </a:ln>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196" y="1752600"/>
            <a:ext cx="3657600" cy="4432463"/>
          </a:xfrm>
          <a:prstGeom prst="rect">
            <a:avLst/>
          </a:prstGeom>
          <a:ln>
            <a:solidFill>
              <a:schemeClr val="tx1"/>
            </a:solidFill>
          </a:ln>
        </p:spPr>
      </p:pic>
      <p:pic>
        <p:nvPicPr>
          <p:cNvPr id="10" name="Content Placeholder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30984" y="1828800"/>
            <a:ext cx="3643312" cy="4530515"/>
          </a:xfrm>
          <a:prstGeom prst="rect">
            <a:avLst/>
          </a:prstGeom>
        </p:spPr>
      </p:pic>
      <p:sp>
        <p:nvSpPr>
          <p:cNvPr id="3" name="Slide Number Placeholder 2"/>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12</a:t>
            </a:fld>
            <a:endParaRPr lang="en-US" dirty="0">
              <a:solidFill>
                <a:srgbClr val="808080"/>
              </a:solidFill>
            </a:endParaRPr>
          </a:p>
        </p:txBody>
      </p:sp>
    </p:spTree>
    <p:extLst>
      <p:ext uri="{BB962C8B-B14F-4D97-AF65-F5344CB8AC3E}">
        <p14:creationId xmlns:p14="http://schemas.microsoft.com/office/powerpoint/2010/main" val="27110982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ppt_w</p:attrName>
                                        </p:attrNameLst>
                                      </p:cBhvr>
                                      <p:tavLst>
                                        <p:tav tm="0">
                                          <p:val>
                                            <p:fltVal val="0"/>
                                          </p:val>
                                        </p:tav>
                                        <p:tav tm="100000">
                                          <p:val>
                                            <p:strVal val="#ppt_w"/>
                                          </p:val>
                                        </p:tav>
                                      </p:tavLst>
                                    </p:anim>
                                    <p:anim calcmode="lin" valueType="num">
                                      <p:cBhvr>
                                        <p:cTn id="16" dur="1000" fill="hold"/>
                                        <p:tgtEl>
                                          <p:spTgt spid="9"/>
                                        </p:tgtEl>
                                        <p:attrNameLst>
                                          <p:attrName>ppt_h</p:attrName>
                                        </p:attrNameLst>
                                      </p:cBhvr>
                                      <p:tavLst>
                                        <p:tav tm="0">
                                          <p:val>
                                            <p:fltVal val="0"/>
                                          </p:val>
                                        </p:tav>
                                        <p:tav tm="100000">
                                          <p:val>
                                            <p:strVal val="#ppt_h"/>
                                          </p:val>
                                        </p:tav>
                                      </p:tavLst>
                                    </p:anim>
                                    <p:anim calcmode="lin" valueType="num">
                                      <p:cBhvr>
                                        <p:cTn id="17" dur="1000" fill="hold"/>
                                        <p:tgtEl>
                                          <p:spTgt spid="9"/>
                                        </p:tgtEl>
                                        <p:attrNameLst>
                                          <p:attrName>style.rotation</p:attrName>
                                        </p:attrNameLst>
                                      </p:cBhvr>
                                      <p:tavLst>
                                        <p:tav tm="0">
                                          <p:val>
                                            <p:fltVal val="90"/>
                                          </p:val>
                                        </p:tav>
                                        <p:tav tm="100000">
                                          <p:val>
                                            <p:fltVal val="0"/>
                                          </p:val>
                                        </p:tav>
                                      </p:tavLst>
                                    </p:anim>
                                    <p:animEffect transition="in" filter="fade">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1000" fill="hold"/>
                                        <p:tgtEl>
                                          <p:spTgt spid="4"/>
                                        </p:tgtEl>
                                        <p:attrNameLst>
                                          <p:attrName>ppt_w</p:attrName>
                                        </p:attrNameLst>
                                      </p:cBhvr>
                                      <p:tavLst>
                                        <p:tav tm="0">
                                          <p:val>
                                            <p:fltVal val="0"/>
                                          </p:val>
                                        </p:tav>
                                        <p:tav tm="100000">
                                          <p:val>
                                            <p:strVal val="#ppt_w"/>
                                          </p:val>
                                        </p:tav>
                                      </p:tavLst>
                                    </p:anim>
                                    <p:anim calcmode="lin" valueType="num">
                                      <p:cBhvr>
                                        <p:cTn id="32" dur="1000" fill="hold"/>
                                        <p:tgtEl>
                                          <p:spTgt spid="4"/>
                                        </p:tgtEl>
                                        <p:attrNameLst>
                                          <p:attrName>ppt_h</p:attrName>
                                        </p:attrNameLst>
                                      </p:cBhvr>
                                      <p:tavLst>
                                        <p:tav tm="0">
                                          <p:val>
                                            <p:fltVal val="0"/>
                                          </p:val>
                                        </p:tav>
                                        <p:tav tm="100000">
                                          <p:val>
                                            <p:strVal val="#ppt_h"/>
                                          </p:val>
                                        </p:tav>
                                      </p:tavLst>
                                    </p:anim>
                                    <p:anim calcmode="lin" valueType="num">
                                      <p:cBhvr>
                                        <p:cTn id="33" dur="1000" fill="hold"/>
                                        <p:tgtEl>
                                          <p:spTgt spid="4"/>
                                        </p:tgtEl>
                                        <p:attrNameLst>
                                          <p:attrName>style.rotation</p:attrName>
                                        </p:attrNameLst>
                                      </p:cBhvr>
                                      <p:tavLst>
                                        <p:tav tm="0">
                                          <p:val>
                                            <p:fltVal val="90"/>
                                          </p:val>
                                        </p:tav>
                                        <p:tav tm="100000">
                                          <p:val>
                                            <p:fltVal val="0"/>
                                          </p:val>
                                        </p:tav>
                                      </p:tavLst>
                                    </p:anim>
                                    <p:animEffect transition="in" filter="fade">
                                      <p:cBhvr>
                                        <p:cTn id="34" dur="10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1000" fill="hold"/>
                                        <p:tgtEl>
                                          <p:spTgt spid="5"/>
                                        </p:tgtEl>
                                        <p:attrNameLst>
                                          <p:attrName>ppt_w</p:attrName>
                                        </p:attrNameLst>
                                      </p:cBhvr>
                                      <p:tavLst>
                                        <p:tav tm="0">
                                          <p:val>
                                            <p:fltVal val="0"/>
                                          </p:val>
                                        </p:tav>
                                        <p:tav tm="100000">
                                          <p:val>
                                            <p:strVal val="#ppt_w"/>
                                          </p:val>
                                        </p:tav>
                                      </p:tavLst>
                                    </p:anim>
                                    <p:anim calcmode="lin" valueType="num">
                                      <p:cBhvr>
                                        <p:cTn id="40" dur="1000" fill="hold"/>
                                        <p:tgtEl>
                                          <p:spTgt spid="5"/>
                                        </p:tgtEl>
                                        <p:attrNameLst>
                                          <p:attrName>ppt_h</p:attrName>
                                        </p:attrNameLst>
                                      </p:cBhvr>
                                      <p:tavLst>
                                        <p:tav tm="0">
                                          <p:val>
                                            <p:fltVal val="0"/>
                                          </p:val>
                                        </p:tav>
                                        <p:tav tm="100000">
                                          <p:val>
                                            <p:strVal val="#ppt_h"/>
                                          </p:val>
                                        </p:tav>
                                      </p:tavLst>
                                    </p:anim>
                                    <p:anim calcmode="lin" valueType="num">
                                      <p:cBhvr>
                                        <p:cTn id="41" dur="1000" fill="hold"/>
                                        <p:tgtEl>
                                          <p:spTgt spid="5"/>
                                        </p:tgtEl>
                                        <p:attrNameLst>
                                          <p:attrName>style.rotation</p:attrName>
                                        </p:attrNameLst>
                                      </p:cBhvr>
                                      <p:tavLst>
                                        <p:tav tm="0">
                                          <p:val>
                                            <p:fltVal val="90"/>
                                          </p:val>
                                        </p:tav>
                                        <p:tav tm="100000">
                                          <p:val>
                                            <p:fltVal val="0"/>
                                          </p:val>
                                        </p:tav>
                                      </p:tavLst>
                                    </p:anim>
                                    <p:animEffect transition="in" filter="fade">
                                      <p:cBhvr>
                                        <p:cTn id="42" dur="10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1000" fill="hold"/>
                                        <p:tgtEl>
                                          <p:spTgt spid="7"/>
                                        </p:tgtEl>
                                        <p:attrNameLst>
                                          <p:attrName>ppt_w</p:attrName>
                                        </p:attrNameLst>
                                      </p:cBhvr>
                                      <p:tavLst>
                                        <p:tav tm="0">
                                          <p:val>
                                            <p:fltVal val="0"/>
                                          </p:val>
                                        </p:tav>
                                        <p:tav tm="100000">
                                          <p:val>
                                            <p:strVal val="#ppt_w"/>
                                          </p:val>
                                        </p:tav>
                                      </p:tavLst>
                                    </p:anim>
                                    <p:anim calcmode="lin" valueType="num">
                                      <p:cBhvr>
                                        <p:cTn id="48" dur="1000" fill="hold"/>
                                        <p:tgtEl>
                                          <p:spTgt spid="7"/>
                                        </p:tgtEl>
                                        <p:attrNameLst>
                                          <p:attrName>ppt_h</p:attrName>
                                        </p:attrNameLst>
                                      </p:cBhvr>
                                      <p:tavLst>
                                        <p:tav tm="0">
                                          <p:val>
                                            <p:fltVal val="0"/>
                                          </p:val>
                                        </p:tav>
                                        <p:tav tm="100000">
                                          <p:val>
                                            <p:strVal val="#ppt_h"/>
                                          </p:val>
                                        </p:tav>
                                      </p:tavLst>
                                    </p:anim>
                                    <p:anim calcmode="lin" valueType="num">
                                      <p:cBhvr>
                                        <p:cTn id="49" dur="1000" fill="hold"/>
                                        <p:tgtEl>
                                          <p:spTgt spid="7"/>
                                        </p:tgtEl>
                                        <p:attrNameLst>
                                          <p:attrName>style.rotation</p:attrName>
                                        </p:attrNameLst>
                                      </p:cBhvr>
                                      <p:tavLst>
                                        <p:tav tm="0">
                                          <p:val>
                                            <p:fltVal val="90"/>
                                          </p:val>
                                        </p:tav>
                                        <p:tav tm="100000">
                                          <p:val>
                                            <p:fltVal val="0"/>
                                          </p:val>
                                        </p:tav>
                                      </p:tavLst>
                                    </p:anim>
                                    <p:animEffect transition="in" filter="fade">
                                      <p:cBhvr>
                                        <p:cTn id="50" dur="10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1000" fill="hold"/>
                                        <p:tgtEl>
                                          <p:spTgt spid="10"/>
                                        </p:tgtEl>
                                        <p:attrNameLst>
                                          <p:attrName>ppt_w</p:attrName>
                                        </p:attrNameLst>
                                      </p:cBhvr>
                                      <p:tavLst>
                                        <p:tav tm="0">
                                          <p:val>
                                            <p:fltVal val="0"/>
                                          </p:val>
                                        </p:tav>
                                        <p:tav tm="100000">
                                          <p:val>
                                            <p:strVal val="#ppt_w"/>
                                          </p:val>
                                        </p:tav>
                                      </p:tavLst>
                                    </p:anim>
                                    <p:anim calcmode="lin" valueType="num">
                                      <p:cBhvr>
                                        <p:cTn id="56" dur="1000" fill="hold"/>
                                        <p:tgtEl>
                                          <p:spTgt spid="10"/>
                                        </p:tgtEl>
                                        <p:attrNameLst>
                                          <p:attrName>ppt_h</p:attrName>
                                        </p:attrNameLst>
                                      </p:cBhvr>
                                      <p:tavLst>
                                        <p:tav tm="0">
                                          <p:val>
                                            <p:fltVal val="0"/>
                                          </p:val>
                                        </p:tav>
                                        <p:tav tm="100000">
                                          <p:val>
                                            <p:strVal val="#ppt_h"/>
                                          </p:val>
                                        </p:tav>
                                      </p:tavLst>
                                    </p:anim>
                                    <p:anim calcmode="lin" valueType="num">
                                      <p:cBhvr>
                                        <p:cTn id="57" dur="1000" fill="hold"/>
                                        <p:tgtEl>
                                          <p:spTgt spid="10"/>
                                        </p:tgtEl>
                                        <p:attrNameLst>
                                          <p:attrName>style.rotation</p:attrName>
                                        </p:attrNameLst>
                                      </p:cBhvr>
                                      <p:tavLst>
                                        <p:tav tm="0">
                                          <p:val>
                                            <p:fltVal val="90"/>
                                          </p:val>
                                        </p:tav>
                                        <p:tav tm="100000">
                                          <p:val>
                                            <p:fltVal val="0"/>
                                          </p:val>
                                        </p:tav>
                                      </p:tavLst>
                                    </p:anim>
                                    <p:animEffect transition="in" filter="fade">
                                      <p:cBhvr>
                                        <p:cTn id="5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465" y="4344413"/>
            <a:ext cx="2705070" cy="1996978"/>
          </a:xfrm>
          <a:prstGeom prst="rect">
            <a:avLst/>
          </a:prstGeom>
          <a:ln w="3175">
            <a:solidFill>
              <a:schemeClr val="tx1"/>
            </a:solidFill>
          </a:ln>
          <a:effectLst>
            <a:outerShdw blurRad="50800" dist="38100" algn="l" rotWithShape="0">
              <a:prstClr val="black">
                <a:alpha val="40000"/>
              </a:prstClr>
            </a:outerShdw>
          </a:effectLst>
        </p:spPr>
      </p:pic>
      <p:sp>
        <p:nvSpPr>
          <p:cNvPr id="2" name="Title 1"/>
          <p:cNvSpPr>
            <a:spLocks noGrp="1"/>
          </p:cNvSpPr>
          <p:nvPr>
            <p:ph type="title"/>
          </p:nvPr>
        </p:nvSpPr>
        <p:spPr/>
        <p:txBody>
          <a:bodyPr/>
          <a:lstStyle/>
          <a:p>
            <a:r>
              <a:rPr lang="en-US" dirty="0" smtClean="0"/>
              <a:t>Nuclear Surety Responsibilities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1" y="2819400"/>
            <a:ext cx="2676446" cy="1905000"/>
          </a:xfrm>
          <a:ln w="3175">
            <a:solidFill>
              <a:schemeClr val="tx1"/>
            </a:solidFill>
            <a:prstDash val="solid"/>
          </a:ln>
          <a:effectLst>
            <a:outerShdw blurRad="50800" dist="38100" dir="8100000" algn="tr" rotWithShape="0">
              <a:prstClr val="black">
                <a:alpha val="40000"/>
              </a:prstClr>
            </a:outerShdw>
          </a:effectLst>
        </p:spPr>
      </p:pic>
      <p:sp>
        <p:nvSpPr>
          <p:cNvPr id="5" name="Rectangle 4"/>
          <p:cNvSpPr/>
          <p:nvPr/>
        </p:nvSpPr>
        <p:spPr bwMode="auto">
          <a:xfrm>
            <a:off x="381000" y="1444283"/>
            <a:ext cx="8382000" cy="1146517"/>
          </a:xfrm>
          <a:prstGeom prst="rect">
            <a:avLst/>
          </a:prstGeom>
          <a:solidFill>
            <a:srgbClr val="DDDDDD"/>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indent="0" algn="ctr">
              <a:buNone/>
            </a:pPr>
            <a:r>
              <a:rPr lang="en-US" sz="2400" b="1" dirty="0"/>
              <a:t>The highly credible nuclear surety you provide to America each day is an important factor in </a:t>
            </a:r>
            <a:r>
              <a:rPr lang="en-US" sz="2400" b="1" dirty="0" smtClean="0"/>
              <a:t>supporting our </a:t>
            </a:r>
            <a:r>
              <a:rPr lang="en-US" sz="2400" b="1" dirty="0"/>
              <a:t>nuclear </a:t>
            </a:r>
            <a:r>
              <a:rPr lang="en-US" sz="2400" b="1" dirty="0" smtClean="0"/>
              <a:t>mission and our nation</a:t>
            </a:r>
            <a:endParaRPr lang="en-US" sz="2400" b="1"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2815971"/>
            <a:ext cx="2786028" cy="1908429"/>
          </a:xfrm>
          <a:prstGeom prst="rect">
            <a:avLst/>
          </a:prstGeom>
          <a:ln w="3175">
            <a:solidFill>
              <a:schemeClr val="tx1"/>
            </a:solidFill>
          </a:ln>
          <a:effectLst>
            <a:outerShdw blurRad="50800" dist="38100" algn="l" rotWithShape="0">
              <a:prstClr val="black">
                <a:alpha val="40000"/>
              </a:prstClr>
            </a:outerShdw>
          </a:effectLst>
        </p:spPr>
      </p:pic>
      <p:sp>
        <p:nvSpPr>
          <p:cNvPr id="4" name="Slide Number Placeholder 3"/>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13</a:t>
            </a:fld>
            <a:endParaRPr lang="en-US" dirty="0">
              <a:solidFill>
                <a:srgbClr val="808080"/>
              </a:solidFill>
            </a:endParaRPr>
          </a:p>
        </p:txBody>
      </p:sp>
    </p:spTree>
    <p:extLst>
      <p:ext uri="{BB962C8B-B14F-4D97-AF65-F5344CB8AC3E}">
        <p14:creationId xmlns:p14="http://schemas.microsoft.com/office/powerpoint/2010/main" val="131316012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Nuclear Surety Responsibilities</a:t>
            </a:r>
          </a:p>
        </p:txBody>
      </p:sp>
      <p:sp>
        <p:nvSpPr>
          <p:cNvPr id="3" name="Content Placeholder 2"/>
          <p:cNvSpPr txBox="1">
            <a:spLocks/>
          </p:cNvSpPr>
          <p:nvPr/>
        </p:nvSpPr>
        <p:spPr>
          <a:xfrm>
            <a:off x="304800" y="1447800"/>
            <a:ext cx="8458200" cy="4324350"/>
          </a:xfrm>
          <a:prstGeom prst="rect">
            <a:avLst/>
          </a:prstGeom>
        </p:spPr>
        <p:txBody>
          <a:bodyPr/>
          <a:lstStyle>
            <a:lvl1pPr marL="285750" indent="-285750" algn="l" rtl="0" eaLnBrk="0" fontAlgn="base" hangingPunct="0">
              <a:spcBef>
                <a:spcPct val="20000"/>
              </a:spcBef>
              <a:spcAft>
                <a:spcPct val="0"/>
              </a:spcAft>
              <a:buClr>
                <a:srgbClr val="151C77"/>
              </a:buClr>
              <a:buSzPct val="80000"/>
              <a:buFont typeface="Wingdings" pitchFamily="2" charset="2"/>
              <a:buChar char="n"/>
              <a:defRPr sz="2400" b="1">
                <a:solidFill>
                  <a:schemeClr val="tx1"/>
                </a:solidFill>
                <a:latin typeface="+mn-lt"/>
                <a:ea typeface="+mn-ea"/>
                <a:cs typeface="+mn-cs"/>
              </a:defRPr>
            </a:lvl1pPr>
            <a:lvl2pPr marL="688975" indent="-282575" algn="l" rtl="0" eaLnBrk="0" fontAlgn="base" hangingPunct="0">
              <a:spcBef>
                <a:spcPct val="20000"/>
              </a:spcBef>
              <a:spcAft>
                <a:spcPct val="0"/>
              </a:spcAft>
              <a:buClr>
                <a:srgbClr val="151C77"/>
              </a:buClr>
              <a:buSzPct val="80000"/>
              <a:buFont typeface="Wingdings" pitchFamily="2" charset="2"/>
              <a:buChar char="n"/>
              <a:defRPr sz="2200" b="1">
                <a:solidFill>
                  <a:schemeClr val="tx1"/>
                </a:solidFill>
                <a:latin typeface="+mn-lt"/>
              </a:defRPr>
            </a:lvl2pPr>
            <a:lvl3pPr marL="1027113" indent="-223838" algn="l" rtl="0" eaLnBrk="0" fontAlgn="base" hangingPunct="0">
              <a:spcBef>
                <a:spcPct val="20000"/>
              </a:spcBef>
              <a:spcAft>
                <a:spcPct val="0"/>
              </a:spcAft>
              <a:buClr>
                <a:srgbClr val="151C77"/>
              </a:buClr>
              <a:buSzPct val="80000"/>
              <a:buFont typeface="Wingdings" pitchFamily="2" charset="2"/>
              <a:buChar char="n"/>
              <a:defRPr b="1">
                <a:solidFill>
                  <a:schemeClr val="tx1"/>
                </a:solidFill>
                <a:latin typeface="+mn-lt"/>
              </a:defRPr>
            </a:lvl3pPr>
            <a:lvl4pPr marL="1600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a:lstStyle>
          <a:p>
            <a:pPr marL="285750" lvl="1" indent="-285750"/>
            <a:r>
              <a:rPr lang="en-US" sz="2000" kern="0" dirty="0" smtClean="0"/>
              <a:t>Commander’s Responsibilities </a:t>
            </a:r>
          </a:p>
          <a:p>
            <a:pPr lvl="1">
              <a:spcBef>
                <a:spcPts val="60"/>
              </a:spcBef>
            </a:pPr>
            <a:r>
              <a:rPr lang="en-US" sz="2000" dirty="0" smtClean="0"/>
              <a:t>Security</a:t>
            </a:r>
            <a:r>
              <a:rPr lang="en-US" sz="2000" dirty="0"/>
              <a:t>, safety, </a:t>
            </a:r>
            <a:r>
              <a:rPr lang="en-US" sz="2000" dirty="0" smtClean="0"/>
              <a:t>&amp; handling </a:t>
            </a:r>
            <a:r>
              <a:rPr lang="en-US" sz="2000" dirty="0"/>
              <a:t>of nuclear weapons </a:t>
            </a:r>
            <a:endParaRPr lang="en-US" sz="2000" dirty="0" smtClean="0"/>
          </a:p>
          <a:p>
            <a:pPr lvl="1">
              <a:spcBef>
                <a:spcPts val="60"/>
              </a:spcBef>
            </a:pPr>
            <a:r>
              <a:rPr lang="en-US" sz="2000" dirty="0" smtClean="0"/>
              <a:t>Materials regardless of storage, generation, or employment</a:t>
            </a:r>
          </a:p>
          <a:p>
            <a:pPr lvl="1">
              <a:spcBef>
                <a:spcPts val="60"/>
              </a:spcBef>
            </a:pPr>
            <a:endParaRPr lang="en-US" sz="800" kern="0" dirty="0" smtClean="0"/>
          </a:p>
          <a:p>
            <a:r>
              <a:rPr lang="en-US" sz="2000" dirty="0"/>
              <a:t>Individual </a:t>
            </a:r>
            <a:r>
              <a:rPr lang="en-US" sz="2000" dirty="0" smtClean="0"/>
              <a:t>Responsibilities</a:t>
            </a:r>
          </a:p>
          <a:p>
            <a:pPr lvl="1"/>
            <a:r>
              <a:rPr lang="en-US" sz="2000" kern="0" dirty="0"/>
              <a:t>Everyone is responsible for nuclear surety </a:t>
            </a:r>
            <a:r>
              <a:rPr lang="en-US" sz="2000" kern="0" dirty="0" smtClean="0"/>
              <a:t>culture, regardless of rank </a:t>
            </a:r>
          </a:p>
          <a:p>
            <a:pPr lvl="1"/>
            <a:r>
              <a:rPr lang="en-US" sz="2000" kern="0" dirty="0" smtClean="0"/>
              <a:t>Must inform supervisor(s) if not qualified to perform task</a:t>
            </a:r>
          </a:p>
          <a:p>
            <a:pPr lvl="1"/>
            <a:r>
              <a:rPr lang="en-US" sz="2000" kern="0" dirty="0" smtClean="0"/>
              <a:t>Must report any nuclear safety hazards, deficiencies, or security problems</a:t>
            </a:r>
          </a:p>
          <a:p>
            <a:pPr lvl="1"/>
            <a:r>
              <a:rPr lang="en-US" sz="2000" kern="0" dirty="0" smtClean="0"/>
              <a:t>Anyone deemed unreliable must be identified to supervisor(s)</a:t>
            </a:r>
          </a:p>
          <a:p>
            <a:pPr lvl="1"/>
            <a:r>
              <a:rPr lang="en-US" sz="2000" kern="0" dirty="0" smtClean="0"/>
              <a:t>Must inform supervisor(s) about anything that could affect your own ability or reliability to perform task </a:t>
            </a:r>
          </a:p>
          <a:p>
            <a:pPr lvl="1">
              <a:spcBef>
                <a:spcPts val="60"/>
              </a:spcBef>
            </a:pPr>
            <a:endParaRPr lang="en-US" sz="2000" kern="0" dirty="0"/>
          </a:p>
        </p:txBody>
      </p:sp>
      <p:sp>
        <p:nvSpPr>
          <p:cNvPr id="4" name="Slide Number Placeholder 6"/>
          <p:cNvSpPr txBox="1">
            <a:spLocks/>
          </p:cNvSpPr>
          <p:nvPr/>
        </p:nvSpPr>
        <p:spPr>
          <a:xfrm>
            <a:off x="7988300" y="6524625"/>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defRPr/>
            </a:pPr>
            <a:fld id="{BA482E15-DB5F-4680-B1FA-1E40ED80A03D}" type="slidenum">
              <a:rPr lang="en-US" sz="1000" smtClean="0">
                <a:solidFill>
                  <a:schemeClr val="bg1">
                    <a:lumMod val="65000"/>
                  </a:schemeClr>
                </a:solidFill>
                <a:latin typeface="+mj-lt"/>
              </a:rPr>
              <a:pPr algn="r" fontAlgn="base">
                <a:spcBef>
                  <a:spcPct val="0"/>
                </a:spcBef>
                <a:spcAft>
                  <a:spcPct val="0"/>
                </a:spcAft>
                <a:defRPr/>
              </a:pPr>
              <a:t>14</a:t>
            </a:fld>
            <a:endParaRPr lang="en-US" sz="1000" dirty="0">
              <a:solidFill>
                <a:schemeClr val="bg1">
                  <a:lumMod val="65000"/>
                </a:schemeClr>
              </a:solidFill>
              <a:latin typeface="+mj-lt"/>
            </a:endParaRPr>
          </a:p>
        </p:txBody>
      </p:sp>
    </p:spTree>
    <p:extLst>
      <p:ext uri="{BB962C8B-B14F-4D97-AF65-F5344CB8AC3E}">
        <p14:creationId xmlns:p14="http://schemas.microsoft.com/office/powerpoint/2010/main" val="231065090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Nuclear Weapon Surety</a:t>
            </a:r>
          </a:p>
        </p:txBody>
      </p:sp>
      <p:sp>
        <p:nvSpPr>
          <p:cNvPr id="3" name="Content Placeholder 2"/>
          <p:cNvSpPr>
            <a:spLocks noGrp="1"/>
          </p:cNvSpPr>
          <p:nvPr>
            <p:ph idx="1"/>
          </p:nvPr>
        </p:nvSpPr>
        <p:spPr>
          <a:xfrm>
            <a:off x="304800" y="1447800"/>
            <a:ext cx="8458200" cy="4324350"/>
          </a:xfrm>
        </p:spPr>
        <p:txBody>
          <a:bodyPr/>
          <a:lstStyle/>
          <a:p>
            <a:pPr marL="285750" lvl="1" indent="-285750"/>
            <a:r>
              <a:rPr lang="en-US" sz="2000" b="1" dirty="0"/>
              <a:t>The Air Force Nuclear Surety Program </a:t>
            </a:r>
          </a:p>
          <a:p>
            <a:pPr lvl="1">
              <a:spcBef>
                <a:spcPts val="60"/>
              </a:spcBef>
            </a:pPr>
            <a:r>
              <a:rPr lang="en-US" sz="2000" b="1" dirty="0"/>
              <a:t>Incorporates maximum nuclear surety, consistent with operational requirements; from development to </a:t>
            </a:r>
            <a:r>
              <a:rPr lang="en-US" sz="2000" b="1" dirty="0" smtClean="0"/>
              <a:t>dismantlement</a:t>
            </a:r>
          </a:p>
          <a:p>
            <a:pPr lvl="1">
              <a:spcBef>
                <a:spcPts val="60"/>
              </a:spcBef>
            </a:pPr>
            <a:endParaRPr lang="en-US" sz="800" b="1" dirty="0" smtClean="0"/>
          </a:p>
          <a:p>
            <a:r>
              <a:rPr lang="en-US" sz="2000" b="1" dirty="0" smtClean="0"/>
              <a:t>What is Nuclear Surety?</a:t>
            </a:r>
          </a:p>
          <a:p>
            <a:pPr lvl="1">
              <a:spcBef>
                <a:spcPts val="60"/>
              </a:spcBef>
            </a:pPr>
            <a:r>
              <a:rPr lang="en-US" sz="2000" b="1" dirty="0" smtClean="0"/>
              <a:t>Policies, Procedures, Controls and Actions contributing to the Safety, Security and Reliability of Nuclear Weapons</a:t>
            </a:r>
            <a:endParaRPr lang="en-US" sz="2000" b="1" dirty="0"/>
          </a:p>
          <a:p>
            <a:pPr lvl="1">
              <a:spcBef>
                <a:spcPts val="60"/>
              </a:spcBef>
            </a:pPr>
            <a:endParaRPr lang="en-US" dirty="0"/>
          </a:p>
        </p:txBody>
      </p:sp>
      <p:pic>
        <p:nvPicPr>
          <p:cNvPr id="5" name="Picture 4" descr="http://www.fas.org/programs/ssp/nukes/images/b61s.jpg"/>
          <p:cNvPicPr>
            <a:picLocks noChangeAspect="1" noChangeArrowheads="1"/>
          </p:cNvPicPr>
          <p:nvPr/>
        </p:nvPicPr>
        <p:blipFill>
          <a:blip r:embed="rId2" cstate="print"/>
          <a:srcRect/>
          <a:stretch>
            <a:fillRect/>
          </a:stretch>
        </p:blipFill>
        <p:spPr bwMode="auto">
          <a:xfrm>
            <a:off x="6299624" y="3733800"/>
            <a:ext cx="2686903" cy="1600200"/>
          </a:xfrm>
          <a:prstGeom prst="rect">
            <a:avLst/>
          </a:prstGeom>
          <a:ln>
            <a:solidFill>
              <a:schemeClr val="tx1"/>
            </a:solidFill>
          </a:ln>
          <a:effectLst>
            <a:glow rad="63500">
              <a:schemeClr val="accent4">
                <a:satMod val="175000"/>
                <a:alpha val="40000"/>
              </a:schemeClr>
            </a:glow>
            <a:outerShdw blurRad="292100" dist="139700" dir="2700000" algn="tl" rotWithShape="0">
              <a:srgbClr val="333333">
                <a:alpha val="65000"/>
              </a:srgbClr>
            </a:outerShdw>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750" y="5057775"/>
            <a:ext cx="3238500" cy="1266825"/>
          </a:xfrm>
          <a:prstGeom prst="rect">
            <a:avLst/>
          </a:prstGeom>
          <a:ln>
            <a:solidFill>
              <a:schemeClr val="tx1"/>
            </a:solidFill>
          </a:ln>
          <a:effectLst>
            <a:glow rad="63500">
              <a:schemeClr val="accent4">
                <a:satMod val="175000"/>
                <a:alpha val="40000"/>
              </a:schemeClr>
            </a:glo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690" y="3733800"/>
            <a:ext cx="2632710" cy="1755140"/>
          </a:xfrm>
          <a:prstGeom prst="rect">
            <a:avLst/>
          </a:prstGeom>
          <a:ln>
            <a:solidFill>
              <a:schemeClr val="tx2"/>
            </a:solidFill>
          </a:ln>
          <a:effectLst>
            <a:glow rad="63500">
              <a:schemeClr val="accent4">
                <a:satMod val="175000"/>
                <a:alpha val="40000"/>
              </a:schemeClr>
            </a:glow>
            <a:outerShdw blurRad="50800" dist="38100" dir="2700000" algn="tl" rotWithShape="0">
              <a:prstClr val="black">
                <a:alpha val="40000"/>
              </a:prstClr>
            </a:outerShdw>
          </a:effectLst>
        </p:spPr>
      </p:pic>
      <p:sp>
        <p:nvSpPr>
          <p:cNvPr id="7" name="Slide Number Placeholder 6"/>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15</a:t>
            </a:fld>
            <a:endParaRPr lang="en-US" dirty="0">
              <a:solidFill>
                <a:srgbClr val="808080"/>
              </a:solidFill>
            </a:endParaRPr>
          </a:p>
        </p:txBody>
      </p:sp>
    </p:spTree>
    <p:extLst>
      <p:ext uri="{BB962C8B-B14F-4D97-AF65-F5344CB8AC3E}">
        <p14:creationId xmlns:p14="http://schemas.microsoft.com/office/powerpoint/2010/main" val="367809875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385763" y="1308173"/>
            <a:ext cx="8372475" cy="4638675"/>
          </a:xfrm>
          <a:effectLst>
            <a:innerShdw blurRad="114300">
              <a:prstClr val="black"/>
            </a:innerShdw>
          </a:effectLst>
        </p:spPr>
        <p:txBody>
          <a:bodyPr/>
          <a:lstStyle/>
          <a:p>
            <a:pPr marL="514350" indent="-514350" algn="ctr">
              <a:buClr>
                <a:srgbClr val="001F1E"/>
              </a:buClr>
              <a:buFont typeface="Monotype Sorts"/>
              <a:buNone/>
              <a:defRPr/>
            </a:pPr>
            <a:r>
              <a:rPr lang="en-US" sz="2000" b="1" dirty="0" smtClean="0"/>
              <a:t>DoD Nuclear Weapon System Surety Standards</a:t>
            </a:r>
          </a:p>
          <a:p>
            <a:pPr marL="514350" indent="-514350" algn="ctr">
              <a:buClr>
                <a:srgbClr val="001F1E"/>
              </a:buClr>
              <a:buFont typeface="Monotype Sorts"/>
              <a:buNone/>
              <a:defRPr/>
            </a:pPr>
            <a:r>
              <a:rPr lang="en-US" sz="2000" b="1" dirty="0" smtClean="0"/>
              <a:t>Positive measures to:</a:t>
            </a:r>
          </a:p>
          <a:p>
            <a:pPr marL="514350" indent="-514350">
              <a:buClr>
                <a:srgbClr val="001F1E"/>
              </a:buClr>
              <a:buSzPct val="100000"/>
              <a:buNone/>
              <a:defRPr/>
            </a:pPr>
            <a:endParaRPr lang="en-US" dirty="0" smtClean="0"/>
          </a:p>
        </p:txBody>
      </p:sp>
      <p:sp>
        <p:nvSpPr>
          <p:cNvPr id="11267" name="Rectangle 2"/>
          <p:cNvSpPr>
            <a:spLocks noGrp="1" noChangeArrowheads="1"/>
          </p:cNvSpPr>
          <p:nvPr>
            <p:ph type="title"/>
          </p:nvPr>
        </p:nvSpPr>
        <p:spPr>
          <a:xfrm>
            <a:off x="0" y="0"/>
            <a:ext cx="8824913" cy="1247775"/>
          </a:xfrm>
        </p:spPr>
        <p:txBody>
          <a:bodyPr/>
          <a:lstStyle/>
          <a:p>
            <a:r>
              <a:rPr lang="en-US" dirty="0" smtClean="0"/>
              <a:t>Nuclear Weapon Surety</a:t>
            </a:r>
            <a:r>
              <a:rPr lang="en-US" dirty="0"/>
              <a:t/>
            </a:r>
            <a:br>
              <a:rPr lang="en-US" dirty="0"/>
            </a:br>
            <a:r>
              <a:rPr lang="en-US" sz="3200" dirty="0" smtClean="0"/>
              <a:t>Weapon System Safety Rules</a:t>
            </a:r>
          </a:p>
        </p:txBody>
      </p:sp>
      <p:grpSp>
        <p:nvGrpSpPr>
          <p:cNvPr id="3" name="Group 2"/>
          <p:cNvGrpSpPr/>
          <p:nvPr/>
        </p:nvGrpSpPr>
        <p:grpSpPr>
          <a:xfrm>
            <a:off x="76200" y="2145853"/>
            <a:ext cx="8699666" cy="3748374"/>
            <a:chOff x="76200" y="2145853"/>
            <a:chExt cx="8699666" cy="3748374"/>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39440" y="2145853"/>
              <a:ext cx="1548031" cy="3127248"/>
            </a:xfrm>
            <a:prstGeom prst="triangle">
              <a:avLst>
                <a:gd name="adj" fmla="val 50615"/>
              </a:avLst>
            </a:prstGeom>
            <a:noFill/>
            <a:scene3d>
              <a:camera prst="orthographicFront"/>
              <a:lightRig rig="threePt" dir="t"/>
            </a:scene3d>
            <a:sp3d>
              <a:bevelT prst="angle"/>
            </a:sp3d>
            <a:extLst>
              <a:ext uri="{909E8E84-426E-40DD-AFC4-6F175D3DCCD1}">
                <a14:hiddenFill xmlns:a14="http://schemas.microsoft.com/office/drawing/2010/main">
                  <a:solidFill>
                    <a:srgbClr val="FFFFFF"/>
                  </a:solidFill>
                </a14:hiddenFill>
              </a:ext>
            </a:extLst>
          </p:spPr>
        </p:pic>
        <p:pic>
          <p:nvPicPr>
            <p:cNvPr id="27" name="Picture 8" descr="triangle3"/>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30000" contrast="10000"/>
                      </a14:imgEffect>
                    </a14:imgLayer>
                  </a14:imgProps>
                </a:ext>
              </a:extLst>
            </a:blip>
            <a:srcRect/>
            <a:stretch>
              <a:fillRect/>
            </a:stretch>
          </p:blipFill>
          <p:spPr bwMode="auto">
            <a:xfrm>
              <a:off x="4799610" y="2145853"/>
              <a:ext cx="1967151" cy="3130588"/>
            </a:xfrm>
            <a:prstGeom prst="rect">
              <a:avLst/>
            </a:prstGeom>
            <a:solidFill>
              <a:schemeClr val="tx1">
                <a:alpha val="48000"/>
              </a:schemeClr>
            </a:solidFill>
            <a:ln w="9525">
              <a:noFill/>
              <a:miter lim="800000"/>
              <a:headEnd/>
              <a:tailEnd/>
            </a:ln>
          </p:spPr>
        </p:pic>
        <p:pic>
          <p:nvPicPr>
            <p:cNvPr id="24" name="Picture 5" descr="triagle1"/>
            <p:cNvPicPr>
              <a:picLocks noChangeAspect="1" noChangeArrowheads="1"/>
            </p:cNvPicPr>
            <p:nvPr/>
          </p:nvPicPr>
          <p:blipFill>
            <a:blip r:embed="rId6" cstate="print">
              <a:lum bright="30000" contrast="-10000"/>
            </a:blip>
            <a:srcRect l="6685"/>
            <a:stretch>
              <a:fillRect/>
            </a:stretch>
          </p:blipFill>
          <p:spPr bwMode="auto">
            <a:xfrm>
              <a:off x="151411" y="2145853"/>
              <a:ext cx="1779468" cy="3127248"/>
            </a:xfrm>
            <a:prstGeom prst="rect">
              <a:avLst/>
            </a:prstGeom>
            <a:noFill/>
            <a:ln w="9525">
              <a:noFill/>
              <a:miter lim="800000"/>
              <a:headEnd/>
              <a:tailEnd/>
            </a:ln>
          </p:spPr>
        </p:pic>
        <p:sp>
          <p:nvSpPr>
            <p:cNvPr id="28" name="Text Box 9"/>
            <p:cNvSpPr txBox="1">
              <a:spLocks noChangeArrowheads="1"/>
            </p:cNvSpPr>
            <p:nvPr/>
          </p:nvSpPr>
          <p:spPr bwMode="auto">
            <a:xfrm>
              <a:off x="76200" y="5401784"/>
              <a:ext cx="2208810" cy="492443"/>
            </a:xfrm>
            <a:prstGeom prst="rect">
              <a:avLst/>
            </a:prstGeom>
            <a:noFill/>
            <a:ln w="9525">
              <a:noFill/>
              <a:miter lim="800000"/>
              <a:headEnd/>
              <a:tailEnd/>
            </a:ln>
          </p:spPr>
          <p:txBody>
            <a:bodyPr wrap="square" lIns="0" tIns="0" rIns="0" bIns="0">
              <a:spAutoFit/>
            </a:bodyPr>
            <a:lstStyle/>
            <a:p>
              <a:pPr algn="ctr"/>
              <a:r>
                <a:rPr lang="en-US" sz="1600" b="1" dirty="0"/>
                <a:t>Prevent </a:t>
              </a:r>
              <a:r>
                <a:rPr lang="en-US" sz="1600" b="1" dirty="0" smtClean="0"/>
                <a:t>Unauthorized Nuclear Yield</a:t>
              </a:r>
              <a:endParaRPr lang="en-US" sz="1600" b="1" dirty="0"/>
            </a:p>
          </p:txBody>
        </p:sp>
        <p:sp>
          <p:nvSpPr>
            <p:cNvPr id="29" name="Text Box 10"/>
            <p:cNvSpPr txBox="1">
              <a:spLocks noChangeArrowheads="1"/>
            </p:cNvSpPr>
            <p:nvPr/>
          </p:nvSpPr>
          <p:spPr bwMode="auto">
            <a:xfrm>
              <a:off x="2398991" y="5401569"/>
              <a:ext cx="2095821" cy="492658"/>
            </a:xfrm>
            <a:prstGeom prst="rect">
              <a:avLst/>
            </a:prstGeom>
            <a:noFill/>
            <a:ln w="9525">
              <a:noFill/>
              <a:miter lim="800000"/>
              <a:headEnd/>
              <a:tailEnd/>
            </a:ln>
          </p:spPr>
          <p:txBody>
            <a:bodyPr wrap="square" lIns="0" tIns="0" rIns="0" bIns="0">
              <a:spAutoFit/>
            </a:bodyPr>
            <a:lstStyle/>
            <a:p>
              <a:r>
                <a:rPr lang="en-US" sz="1600" b="1" dirty="0"/>
                <a:t>Prevent DELIBERATE</a:t>
              </a:r>
            </a:p>
            <a:p>
              <a:pPr algn="ctr"/>
              <a:r>
                <a:rPr lang="en-US" sz="1600" b="1" dirty="0"/>
                <a:t>Weapons Incidents</a:t>
              </a:r>
            </a:p>
          </p:txBody>
        </p:sp>
        <p:sp>
          <p:nvSpPr>
            <p:cNvPr id="30" name="Text Box 11"/>
            <p:cNvSpPr txBox="1">
              <a:spLocks noChangeArrowheads="1"/>
            </p:cNvSpPr>
            <p:nvPr/>
          </p:nvSpPr>
          <p:spPr bwMode="auto">
            <a:xfrm>
              <a:off x="4647210" y="5401569"/>
              <a:ext cx="2246321" cy="492658"/>
            </a:xfrm>
            <a:prstGeom prst="rect">
              <a:avLst/>
            </a:prstGeom>
            <a:noFill/>
            <a:ln w="9525">
              <a:noFill/>
              <a:miter lim="800000"/>
              <a:headEnd/>
              <a:tailEnd/>
            </a:ln>
          </p:spPr>
          <p:txBody>
            <a:bodyPr wrap="square" lIns="0" tIns="0" rIns="0" bIns="0">
              <a:spAutoFit/>
            </a:bodyPr>
            <a:lstStyle/>
            <a:p>
              <a:pPr algn="ctr"/>
              <a:r>
                <a:rPr lang="en-US" sz="1600" b="1" dirty="0"/>
                <a:t>Prevent INADVERTENT Weapons Incidents</a:t>
              </a:r>
            </a:p>
          </p:txBody>
        </p:sp>
        <p:sp>
          <p:nvSpPr>
            <p:cNvPr id="31" name="Text Box 12"/>
            <p:cNvSpPr txBox="1">
              <a:spLocks noChangeArrowheads="1"/>
            </p:cNvSpPr>
            <p:nvPr/>
          </p:nvSpPr>
          <p:spPr bwMode="auto">
            <a:xfrm>
              <a:off x="7009411" y="5401569"/>
              <a:ext cx="1766455" cy="492658"/>
            </a:xfrm>
            <a:prstGeom prst="rect">
              <a:avLst/>
            </a:prstGeom>
            <a:noFill/>
            <a:ln w="9525">
              <a:noFill/>
              <a:miter lim="800000"/>
              <a:headEnd/>
              <a:tailEnd/>
            </a:ln>
          </p:spPr>
          <p:txBody>
            <a:bodyPr wrap="square" lIns="0" tIns="0" rIns="0" bIns="0">
              <a:spAutoFit/>
            </a:bodyPr>
            <a:lstStyle/>
            <a:p>
              <a:r>
                <a:rPr lang="en-US" sz="1600" b="1" dirty="0"/>
                <a:t>Ensure Adequate </a:t>
              </a:r>
            </a:p>
            <a:p>
              <a:pPr algn="ctr"/>
              <a:r>
                <a:rPr lang="en-US" sz="1600" b="1" dirty="0"/>
                <a:t>Security</a:t>
              </a:r>
            </a:p>
          </p:txBody>
        </p:sp>
        <p:sp>
          <p:nvSpPr>
            <p:cNvPr id="14" name="Isosceles Triangle 13"/>
            <p:cNvSpPr>
              <a:spLocks noChangeAspect="1"/>
            </p:cNvSpPr>
            <p:nvPr/>
          </p:nvSpPr>
          <p:spPr>
            <a:xfrm>
              <a:off x="7132320" y="2145853"/>
              <a:ext cx="1424722" cy="3127248"/>
            </a:xfrm>
            <a:prstGeom prst="triangle">
              <a:avLst>
                <a:gd name="adj" fmla="val 50677"/>
              </a:avLst>
            </a:prstGeom>
            <a:blipFill dpi="0" rotWithShape="0">
              <a:blip r:embed="rId7" cstate="print">
                <a:alphaModFix amt="80000"/>
                <a:extLst>
                  <a:ext uri="{28A0092B-C50C-407E-A947-70E740481C1C}">
                    <a14:useLocalDpi xmlns:a14="http://schemas.microsoft.com/office/drawing/2010/main" val="0"/>
                  </a:ext>
                </a:extLst>
              </a:blip>
              <a:srcRect/>
              <a:stretch>
                <a:fillRect l="178" r="-1178"/>
              </a:stretch>
            </a:blipFill>
            <a:ln w="3175" cap="flat" cmpd="sng" algn="ctr">
              <a:solidFill>
                <a:schemeClr val="accent3"/>
              </a:solidFill>
              <a:prstDash val="dashDot"/>
            </a:ln>
            <a:effectLst>
              <a:softEdge rad="12700"/>
            </a:effectLst>
            <a:scene3d>
              <a:camera prst="orthographicFront"/>
              <a:lightRig rig="threePt" dir="t"/>
            </a:scene3d>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grpSp>
      <p:sp>
        <p:nvSpPr>
          <p:cNvPr id="4" name="Slide Number Placeholder 3"/>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16</a:t>
            </a:fld>
            <a:endParaRPr lang="en-US" dirty="0">
              <a:solidFill>
                <a:srgbClr val="808080"/>
              </a:solidFill>
            </a:endParaRPr>
          </a:p>
        </p:txBody>
      </p:sp>
    </p:spTree>
    <p:extLst>
      <p:ext uri="{BB962C8B-B14F-4D97-AF65-F5344CB8AC3E}">
        <p14:creationId xmlns:p14="http://schemas.microsoft.com/office/powerpoint/2010/main" val="81949817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1436688" y="0"/>
            <a:ext cx="7343775" cy="1190625"/>
          </a:xfrm>
        </p:spPr>
        <p:txBody>
          <a:bodyPr/>
          <a:lstStyle/>
          <a:p>
            <a:r>
              <a:rPr lang="en-US" dirty="0"/>
              <a:t>Weapon System </a:t>
            </a:r>
            <a:r>
              <a:rPr lang="en-US" dirty="0" smtClean="0"/>
              <a:t>Safety Rules</a:t>
            </a:r>
            <a:endParaRPr lang="en-US" sz="2800" dirty="0" smtClean="0"/>
          </a:p>
        </p:txBody>
      </p:sp>
      <p:sp>
        <p:nvSpPr>
          <p:cNvPr id="5" name="Content Placeholder 2"/>
          <p:cNvSpPr txBox="1">
            <a:spLocks/>
          </p:cNvSpPr>
          <p:nvPr/>
        </p:nvSpPr>
        <p:spPr>
          <a:xfrm>
            <a:off x="304800" y="1455248"/>
            <a:ext cx="8374062" cy="4791075"/>
          </a:xfrm>
          <a:prstGeom prst="rect">
            <a:avLst/>
          </a:prstGeom>
        </p:spPr>
        <p:txBody>
          <a:bodyPr/>
          <a:lstStyle/>
          <a:p>
            <a:pPr marL="285750" lvl="1" indent="-285750" eaLnBrk="0" hangingPunct="0">
              <a:spcBef>
                <a:spcPts val="60"/>
              </a:spcBef>
              <a:buClr>
                <a:schemeClr val="accent2">
                  <a:lumMod val="50000"/>
                </a:schemeClr>
              </a:buClr>
              <a:buSzPct val="80000"/>
              <a:buFont typeface="Wingdings" pitchFamily="2" charset="2"/>
              <a:buChar char="n"/>
              <a:defRPr/>
            </a:pPr>
            <a:r>
              <a:rPr lang="en-US" sz="2000" b="1" dirty="0" smtClean="0">
                <a:latin typeface="Arial" charset="0"/>
              </a:rPr>
              <a:t>Apply to all nuclear weapons/systems</a:t>
            </a:r>
          </a:p>
          <a:p>
            <a:pPr marL="285750" lvl="1" indent="-285750" eaLnBrk="0" hangingPunct="0">
              <a:spcBef>
                <a:spcPts val="60"/>
              </a:spcBef>
              <a:buClr>
                <a:schemeClr val="accent2">
                  <a:lumMod val="50000"/>
                </a:schemeClr>
              </a:buClr>
              <a:buSzPct val="80000"/>
              <a:buFont typeface="Wingdings" pitchFamily="2" charset="2"/>
              <a:buChar char="n"/>
              <a:defRPr/>
            </a:pPr>
            <a:endParaRPr lang="en-US" sz="800" b="1" dirty="0" smtClean="0">
              <a:latin typeface="Arial" charset="0"/>
            </a:endParaRPr>
          </a:p>
          <a:p>
            <a:pPr marL="285750" lvl="1" indent="-285750" eaLnBrk="0" hangingPunct="0">
              <a:spcBef>
                <a:spcPts val="60"/>
              </a:spcBef>
              <a:buClr>
                <a:schemeClr val="accent2">
                  <a:lumMod val="50000"/>
                </a:schemeClr>
              </a:buClr>
              <a:buSzPct val="80000"/>
              <a:buFont typeface="Wingdings" pitchFamily="2" charset="2"/>
              <a:buChar char="n"/>
              <a:defRPr/>
            </a:pPr>
            <a:r>
              <a:rPr lang="en-US" sz="2000" b="1" dirty="0" smtClean="0">
                <a:latin typeface="Arial" charset="0"/>
              </a:rPr>
              <a:t>Each </a:t>
            </a:r>
            <a:r>
              <a:rPr lang="en-US" sz="2000" b="1" dirty="0">
                <a:latin typeface="Arial" charset="0"/>
              </a:rPr>
              <a:t>weapons system has unique safety rules that apply </a:t>
            </a:r>
            <a:endParaRPr lang="en-US" sz="2000" b="1" dirty="0" smtClean="0">
              <a:latin typeface="Arial" charset="0"/>
            </a:endParaRPr>
          </a:p>
          <a:p>
            <a:pPr marL="285750" lvl="1" indent="-285750" eaLnBrk="0" hangingPunct="0">
              <a:spcBef>
                <a:spcPts val="60"/>
              </a:spcBef>
              <a:buClr>
                <a:schemeClr val="accent2">
                  <a:lumMod val="50000"/>
                </a:schemeClr>
              </a:buClr>
              <a:buSzPct val="80000"/>
              <a:buFont typeface="Wingdings" pitchFamily="2" charset="2"/>
              <a:buChar char="n"/>
              <a:defRPr/>
            </a:pPr>
            <a:endParaRPr lang="en-US" sz="800" b="1" dirty="0" smtClean="0">
              <a:latin typeface="Arial" charset="0"/>
            </a:endParaRPr>
          </a:p>
          <a:p>
            <a:pPr marL="285750" lvl="1" indent="-285750" eaLnBrk="0" hangingPunct="0">
              <a:spcBef>
                <a:spcPts val="60"/>
              </a:spcBef>
              <a:buClr>
                <a:schemeClr val="accent2">
                  <a:lumMod val="50000"/>
                </a:schemeClr>
              </a:buClr>
              <a:buSzPct val="80000"/>
              <a:buFont typeface="Wingdings" pitchFamily="2" charset="2"/>
              <a:buChar char="n"/>
              <a:defRPr/>
            </a:pPr>
            <a:r>
              <a:rPr lang="en-US" sz="2000" b="1" dirty="0" smtClean="0">
                <a:latin typeface="Arial" charset="0"/>
              </a:rPr>
              <a:t>Safety rules ALWAYS apply, even during war!!!</a:t>
            </a:r>
          </a:p>
          <a:p>
            <a:pPr marL="285750" lvl="1" indent="-285750" eaLnBrk="0" hangingPunct="0">
              <a:spcBef>
                <a:spcPts val="60"/>
              </a:spcBef>
              <a:buClr>
                <a:schemeClr val="accent2">
                  <a:lumMod val="50000"/>
                </a:schemeClr>
              </a:buClr>
              <a:buSzPct val="80000"/>
              <a:buFont typeface="Wingdings" pitchFamily="2" charset="2"/>
              <a:buChar char="n"/>
              <a:defRPr/>
            </a:pPr>
            <a:endParaRPr lang="en-US" sz="800" b="1" dirty="0" smtClean="0">
              <a:latin typeface="Arial" charset="0"/>
            </a:endParaRPr>
          </a:p>
          <a:p>
            <a:pPr marL="285750" lvl="1" indent="-285750" eaLnBrk="0" hangingPunct="0">
              <a:spcBef>
                <a:spcPts val="60"/>
              </a:spcBef>
              <a:buClr>
                <a:schemeClr val="accent2">
                  <a:lumMod val="50000"/>
                </a:schemeClr>
              </a:buClr>
              <a:buSzPct val="80000"/>
              <a:buFont typeface="Wingdings" pitchFamily="2" charset="2"/>
              <a:buChar char="n"/>
              <a:defRPr/>
            </a:pPr>
            <a:r>
              <a:rPr lang="en-US" sz="2000" b="1" dirty="0" smtClean="0">
                <a:latin typeface="Arial" charset="0"/>
              </a:rPr>
              <a:t>Nuclear </a:t>
            </a:r>
            <a:r>
              <a:rPr lang="en-US" sz="2000" b="1" dirty="0">
                <a:latin typeface="Arial" charset="0"/>
              </a:rPr>
              <a:t>weapons </a:t>
            </a:r>
            <a:r>
              <a:rPr lang="en-US" sz="2000" b="1" dirty="0" smtClean="0">
                <a:latin typeface="Arial" charset="0"/>
              </a:rPr>
              <a:t>SHALL NOT be:</a:t>
            </a:r>
          </a:p>
          <a:p>
            <a:pPr marL="285750" lvl="1" indent="-285750" eaLnBrk="0" hangingPunct="0">
              <a:spcBef>
                <a:spcPts val="60"/>
              </a:spcBef>
              <a:buClr>
                <a:schemeClr val="accent2">
                  <a:lumMod val="50000"/>
                </a:schemeClr>
              </a:buClr>
              <a:buSzPct val="80000"/>
              <a:buFont typeface="Wingdings" pitchFamily="2" charset="2"/>
              <a:buChar char="n"/>
              <a:defRPr/>
            </a:pPr>
            <a:endParaRPr lang="en-US" sz="800" b="1" dirty="0">
              <a:latin typeface="Arial" charset="0"/>
            </a:endParaRPr>
          </a:p>
          <a:p>
            <a:pPr marL="685800" lvl="2" indent="-285750" eaLnBrk="0" hangingPunct="0">
              <a:spcBef>
                <a:spcPts val="30"/>
              </a:spcBef>
              <a:buClr>
                <a:schemeClr val="accent2">
                  <a:lumMod val="50000"/>
                </a:schemeClr>
              </a:buClr>
              <a:buSzPct val="80000"/>
              <a:buFont typeface="Wingdings" pitchFamily="2" charset="2"/>
              <a:buChar char="n"/>
              <a:defRPr/>
            </a:pPr>
            <a:r>
              <a:rPr lang="en-US" sz="2000" b="1" dirty="0">
                <a:latin typeface="Arial" charset="0"/>
              </a:rPr>
              <a:t>Intentionally exposed to abnormal environments; except during an </a:t>
            </a:r>
            <a:r>
              <a:rPr lang="en-US" sz="2000" b="1" dirty="0" smtClean="0">
                <a:latin typeface="Arial" charset="0"/>
              </a:rPr>
              <a:t>emergency</a:t>
            </a:r>
          </a:p>
          <a:p>
            <a:pPr marL="685800" lvl="2" indent="-285750" eaLnBrk="0" hangingPunct="0">
              <a:spcBef>
                <a:spcPts val="30"/>
              </a:spcBef>
              <a:buClr>
                <a:schemeClr val="accent2">
                  <a:lumMod val="50000"/>
                </a:schemeClr>
              </a:buClr>
              <a:buSzPct val="80000"/>
              <a:buFont typeface="Wingdings" pitchFamily="2" charset="2"/>
              <a:buChar char="n"/>
              <a:defRPr/>
            </a:pPr>
            <a:endParaRPr lang="en-US" sz="800" b="1" dirty="0">
              <a:latin typeface="Arial" charset="0"/>
            </a:endParaRPr>
          </a:p>
          <a:p>
            <a:pPr marL="685800" lvl="2" indent="-285750" eaLnBrk="0" hangingPunct="0">
              <a:spcBef>
                <a:spcPts val="30"/>
              </a:spcBef>
              <a:buClr>
                <a:schemeClr val="accent2">
                  <a:lumMod val="50000"/>
                </a:schemeClr>
              </a:buClr>
              <a:buSzPct val="80000"/>
              <a:buFont typeface="Wingdings" pitchFamily="2" charset="2"/>
              <a:buChar char="n"/>
              <a:defRPr/>
            </a:pPr>
            <a:r>
              <a:rPr lang="en-US" sz="2000" b="1" dirty="0">
                <a:latin typeface="Arial" charset="0"/>
              </a:rPr>
              <a:t>Used for training/troubleshooting (confirmation of fault existence/fault isolation</a:t>
            </a:r>
            <a:r>
              <a:rPr lang="en-US" sz="2000" b="1" dirty="0" smtClean="0">
                <a:latin typeface="Arial" charset="0"/>
              </a:rPr>
              <a:t>)</a:t>
            </a:r>
          </a:p>
          <a:p>
            <a:pPr marL="685800" lvl="2" indent="-285750" eaLnBrk="0" hangingPunct="0">
              <a:spcBef>
                <a:spcPts val="30"/>
              </a:spcBef>
              <a:buClr>
                <a:schemeClr val="accent2">
                  <a:lumMod val="50000"/>
                </a:schemeClr>
              </a:buClr>
              <a:buSzPct val="80000"/>
              <a:buFont typeface="Wingdings" pitchFamily="2" charset="2"/>
              <a:buChar char="n"/>
              <a:defRPr/>
            </a:pPr>
            <a:endParaRPr lang="en-US" sz="800" b="1" dirty="0">
              <a:latin typeface="Arial" charset="0"/>
            </a:endParaRPr>
          </a:p>
          <a:p>
            <a:pPr marL="285750" lvl="1" indent="-285750" eaLnBrk="0" hangingPunct="0">
              <a:spcBef>
                <a:spcPts val="30"/>
              </a:spcBef>
              <a:buClr>
                <a:schemeClr val="accent2">
                  <a:lumMod val="50000"/>
                </a:schemeClr>
              </a:buClr>
              <a:buSzPct val="80000"/>
              <a:buFont typeface="Wingdings" pitchFamily="2" charset="2"/>
              <a:buChar char="n"/>
              <a:defRPr/>
            </a:pPr>
            <a:r>
              <a:rPr lang="en-US" sz="2000" b="1" dirty="0">
                <a:latin typeface="Arial" charset="0"/>
              </a:rPr>
              <a:t>Nuclear weapons may be used for exercises if not prohibited by </a:t>
            </a:r>
            <a:r>
              <a:rPr lang="en-US" sz="2000" b="1" dirty="0" smtClean="0">
                <a:latin typeface="Arial" charset="0"/>
              </a:rPr>
              <a:t>WSSRs </a:t>
            </a:r>
            <a:r>
              <a:rPr lang="en-US" sz="2000" b="1" dirty="0">
                <a:latin typeface="Arial" charset="0"/>
              </a:rPr>
              <a:t>and with proper authorization</a:t>
            </a:r>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b="1" dirty="0"/>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1200150" lvl="3"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p:txBody>
      </p:sp>
      <p:sp>
        <p:nvSpPr>
          <p:cNvPr id="4" name="Rectangle 7"/>
          <p:cNvSpPr txBox="1">
            <a:spLocks noChangeArrowheads="1"/>
          </p:cNvSpPr>
          <p:nvPr/>
        </p:nvSpPr>
        <p:spPr>
          <a:xfrm>
            <a:off x="7988300" y="6524625"/>
            <a:ext cx="1143000" cy="304800"/>
          </a:xfrm>
          <a:prstGeom prst="rect">
            <a:avLst/>
          </a:prstGeom>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3831E9-71BB-4E9C-BECE-93EA125674B9}" type="slidenum">
              <a:rPr kumimoji="0" lang="en-US" sz="1000" b="0" i="0" u="none" strike="noStrike" kern="1200" cap="none" spc="0" normalizeH="0" baseline="0" noProof="0" smtClean="0">
                <a:ln>
                  <a:noFill/>
                </a:ln>
                <a:solidFill>
                  <a:schemeClr val="bg2"/>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000" b="0" i="0" u="none" strike="noStrike" kern="1200" cap="none" spc="0" normalizeH="0" baseline="0" noProof="0" dirty="0" smtClean="0">
              <a:ln>
                <a:noFill/>
              </a:ln>
              <a:solidFill>
                <a:schemeClr val="bg2"/>
              </a:solidFill>
              <a:effectLst/>
              <a:uLnTx/>
              <a:uFillTx/>
              <a:latin typeface="Arial" pitchFamily="34" charset="0"/>
              <a:ea typeface="+mn-ea"/>
              <a:cs typeface="+mn-cs"/>
            </a:endParaRPr>
          </a:p>
        </p:txBody>
      </p:sp>
    </p:spTree>
    <p:extLst>
      <p:ext uri="{BB962C8B-B14F-4D97-AF65-F5344CB8AC3E}">
        <p14:creationId xmlns:p14="http://schemas.microsoft.com/office/powerpoint/2010/main" val="240819337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0" y="0"/>
            <a:ext cx="8824913" cy="1247775"/>
          </a:xfrm>
        </p:spPr>
        <p:txBody>
          <a:bodyPr/>
          <a:lstStyle/>
          <a:p>
            <a:r>
              <a:rPr lang="en-US" dirty="0"/>
              <a:t>Nuclear Weapons Surety</a:t>
            </a:r>
            <a:br>
              <a:rPr lang="en-US" dirty="0"/>
            </a:br>
            <a:r>
              <a:rPr lang="en-US" sz="2800" dirty="0"/>
              <a:t>Mishap and Deficiency Reporting</a:t>
            </a:r>
            <a:endParaRPr lang="en-US" sz="2800" dirty="0" smtClean="0"/>
          </a:p>
        </p:txBody>
      </p:sp>
      <p:sp>
        <p:nvSpPr>
          <p:cNvPr id="4" name="Content Placeholder 2"/>
          <p:cNvSpPr txBox="1">
            <a:spLocks/>
          </p:cNvSpPr>
          <p:nvPr/>
        </p:nvSpPr>
        <p:spPr>
          <a:xfrm>
            <a:off x="304800" y="1447800"/>
            <a:ext cx="8374062" cy="4791075"/>
          </a:xfrm>
          <a:prstGeom prst="rect">
            <a:avLst/>
          </a:prstGeom>
        </p:spPr>
        <p:txBody>
          <a:bodyPr/>
          <a:lstStyle/>
          <a:p>
            <a:pPr marL="285750" indent="-285750" eaLnBrk="0" hangingPunct="0">
              <a:spcBef>
                <a:spcPts val="60"/>
              </a:spcBef>
              <a:buClr>
                <a:schemeClr val="accent2">
                  <a:lumMod val="50000"/>
                </a:schemeClr>
              </a:buClr>
              <a:buSzPct val="80000"/>
              <a:buFont typeface="Wingdings" pitchFamily="2" charset="2"/>
              <a:buChar char="n"/>
              <a:defRPr/>
            </a:pPr>
            <a:r>
              <a:rPr lang="en-US" sz="2000" b="1" dirty="0" smtClean="0"/>
              <a:t>Certain actions must be taken after nuclear mishaps/incidents</a:t>
            </a:r>
          </a:p>
          <a:p>
            <a:pPr marL="285750" indent="-285750" eaLnBrk="0" hangingPunct="0">
              <a:spcBef>
                <a:spcPts val="60"/>
              </a:spcBef>
              <a:buClr>
                <a:schemeClr val="accent2">
                  <a:lumMod val="50000"/>
                </a:schemeClr>
              </a:buClr>
              <a:buSzPct val="80000"/>
              <a:buFont typeface="Wingdings" pitchFamily="2" charset="2"/>
              <a:buChar char="n"/>
              <a:defRPr/>
            </a:pPr>
            <a:endParaRPr lang="en-US" sz="800" b="1" dirty="0" smtClean="0"/>
          </a:p>
          <a:p>
            <a:pPr marL="685800" lvl="1" indent="-285750" eaLnBrk="0" hangingPunct="0">
              <a:spcBef>
                <a:spcPts val="3"/>
              </a:spcBef>
              <a:buClr>
                <a:schemeClr val="accent2">
                  <a:lumMod val="50000"/>
                </a:schemeClr>
              </a:buClr>
              <a:buSzPct val="80000"/>
              <a:buFont typeface="Wingdings" pitchFamily="2" charset="2"/>
              <a:buChar char="n"/>
              <a:defRPr/>
            </a:pPr>
            <a:r>
              <a:rPr lang="en-US" sz="2000" b="1" dirty="0"/>
              <a:t>IAW AFMAN </a:t>
            </a:r>
            <a:r>
              <a:rPr lang="en-US" sz="2000" b="1" dirty="0" smtClean="0"/>
              <a:t>91-221, Nuclear accidents, incidents, or deficiencies must be reported to your commander/supervisor</a:t>
            </a:r>
          </a:p>
          <a:p>
            <a:pPr marL="685800" lvl="1" indent="-285750" eaLnBrk="0" hangingPunct="0">
              <a:spcBef>
                <a:spcPts val="3"/>
              </a:spcBef>
              <a:buClr>
                <a:schemeClr val="accent2">
                  <a:lumMod val="50000"/>
                </a:schemeClr>
              </a:buClr>
              <a:buSzPct val="80000"/>
              <a:buFont typeface="Wingdings" pitchFamily="2" charset="2"/>
              <a:buChar char="n"/>
              <a:defRPr/>
            </a:pPr>
            <a:endParaRPr lang="en-US" sz="800" b="1" dirty="0" smtClean="0"/>
          </a:p>
          <a:p>
            <a:pPr marL="685800" lvl="1" indent="-285750" eaLnBrk="0" hangingPunct="0">
              <a:spcBef>
                <a:spcPts val="3"/>
              </a:spcBef>
              <a:buClr>
                <a:schemeClr val="accent2">
                  <a:lumMod val="50000"/>
                </a:schemeClr>
              </a:buClr>
              <a:buSzPct val="80000"/>
              <a:buFont typeface="Wingdings" pitchFamily="2" charset="2"/>
              <a:buChar char="n"/>
              <a:defRPr/>
            </a:pPr>
            <a:r>
              <a:rPr lang="en-US" sz="2000" b="1" dirty="0" smtClean="0"/>
              <a:t>Reports </a:t>
            </a:r>
            <a:r>
              <a:rPr lang="en-US" sz="2000" b="1" dirty="0"/>
              <a:t>are required for those mishaps, events, or conditions which degrade or could degrade nuclear </a:t>
            </a:r>
            <a:r>
              <a:rPr lang="en-US" sz="2000" b="1" dirty="0" smtClean="0"/>
              <a:t>safety</a:t>
            </a:r>
          </a:p>
          <a:p>
            <a:pPr marL="685800" lvl="1" indent="-285750" eaLnBrk="0" hangingPunct="0">
              <a:spcBef>
                <a:spcPts val="3"/>
              </a:spcBef>
              <a:buClr>
                <a:schemeClr val="accent2">
                  <a:lumMod val="50000"/>
                </a:schemeClr>
              </a:buClr>
              <a:buSzPct val="80000"/>
              <a:buFont typeface="Wingdings" pitchFamily="2" charset="2"/>
              <a:buChar char="n"/>
              <a:defRPr/>
            </a:pPr>
            <a:endParaRPr lang="en-US" sz="800" b="1" dirty="0"/>
          </a:p>
          <a:p>
            <a:pPr marL="685800" lvl="1" indent="-285750" eaLnBrk="0" hangingPunct="0">
              <a:spcBef>
                <a:spcPts val="3"/>
              </a:spcBef>
              <a:buClr>
                <a:schemeClr val="accent2">
                  <a:lumMod val="50000"/>
                </a:schemeClr>
              </a:buClr>
              <a:buSzPct val="80000"/>
              <a:buFont typeface="Wingdings" pitchFamily="2" charset="2"/>
              <a:buChar char="n"/>
              <a:defRPr/>
            </a:pPr>
            <a:r>
              <a:rPr lang="en-US" sz="2000" b="1" dirty="0"/>
              <a:t>Wing Weapons Safety offices are the focal point for nuclear mishap </a:t>
            </a:r>
            <a:r>
              <a:rPr lang="en-US" sz="2000" b="1" dirty="0" smtClean="0"/>
              <a:t>reports</a:t>
            </a:r>
          </a:p>
          <a:p>
            <a:pPr marL="685800" lvl="1" indent="-285750" eaLnBrk="0" hangingPunct="0">
              <a:spcBef>
                <a:spcPts val="3"/>
              </a:spcBef>
              <a:buClr>
                <a:schemeClr val="accent2">
                  <a:lumMod val="50000"/>
                </a:schemeClr>
              </a:buClr>
              <a:buSzPct val="80000"/>
              <a:buFont typeface="Wingdings" pitchFamily="2" charset="2"/>
              <a:buChar char="n"/>
              <a:defRPr/>
            </a:pPr>
            <a:endParaRPr lang="en-US" sz="800" b="1" dirty="0"/>
          </a:p>
          <a:p>
            <a:pPr marL="685800" lvl="2" indent="-285750" eaLnBrk="0" hangingPunct="0">
              <a:spcBef>
                <a:spcPts val="3"/>
              </a:spcBef>
              <a:buClr>
                <a:schemeClr val="accent2">
                  <a:lumMod val="50000"/>
                </a:schemeClr>
              </a:buClr>
              <a:buSzPct val="80000"/>
              <a:buFont typeface="Wingdings" pitchFamily="2" charset="2"/>
              <a:buChar char="n"/>
              <a:defRPr/>
            </a:pPr>
            <a:r>
              <a:rPr lang="en-US" sz="2000" b="1" dirty="0"/>
              <a:t>The sole purpose of safety investigations </a:t>
            </a:r>
            <a:r>
              <a:rPr lang="en-US" sz="2000" b="1" dirty="0" smtClean="0"/>
              <a:t>is </a:t>
            </a:r>
            <a:r>
              <a:rPr lang="en-US" sz="2000" b="1" dirty="0"/>
              <a:t>to prevent future </a:t>
            </a:r>
            <a:r>
              <a:rPr lang="en-US" sz="2000" b="1" dirty="0" smtClean="0"/>
              <a:t>mishaps/incidents</a:t>
            </a:r>
            <a:endParaRPr lang="en-US" sz="2000" b="1" dirty="0"/>
          </a:p>
        </p:txBody>
      </p:sp>
      <p:sp>
        <p:nvSpPr>
          <p:cNvPr id="5" name="Rectangle 7"/>
          <p:cNvSpPr txBox="1">
            <a:spLocks noChangeArrowheads="1"/>
          </p:cNvSpPr>
          <p:nvPr/>
        </p:nvSpPr>
        <p:spPr>
          <a:xfrm>
            <a:off x="7988300" y="6524625"/>
            <a:ext cx="1143000" cy="304800"/>
          </a:xfrm>
          <a:prstGeom prst="rect">
            <a:avLst/>
          </a:prstGeom>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3831E9-71BB-4E9C-BECE-93EA125674B9}" type="slidenum">
              <a:rPr kumimoji="0" lang="en-US" sz="1000" b="0" i="0" u="none" strike="noStrike" kern="1200" cap="none" spc="0" normalizeH="0" baseline="0" noProof="0" smtClean="0">
                <a:ln>
                  <a:noFill/>
                </a:ln>
                <a:solidFill>
                  <a:schemeClr val="bg2"/>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000" b="0" i="0" u="none" strike="noStrike" kern="1200" cap="none" spc="0" normalizeH="0" baseline="0" noProof="0" dirty="0" smtClean="0">
              <a:ln>
                <a:noFill/>
              </a:ln>
              <a:solidFill>
                <a:schemeClr val="bg2"/>
              </a:solidFill>
              <a:effectLst/>
              <a:uLnTx/>
              <a:uFillTx/>
              <a:latin typeface="Arial" pitchFamily="34" charset="0"/>
              <a:ea typeface="+mn-ea"/>
              <a:cs typeface="+mn-cs"/>
            </a:endParaRPr>
          </a:p>
        </p:txBody>
      </p:sp>
      <p:sp>
        <p:nvSpPr>
          <p:cNvPr id="2" name="Slide Number Placeholder 1"/>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18</a:t>
            </a:fld>
            <a:endParaRPr lang="en-US" dirty="0">
              <a:solidFill>
                <a:srgbClr val="808080"/>
              </a:solidFill>
            </a:endParaRPr>
          </a:p>
        </p:txBody>
      </p:sp>
    </p:spTree>
    <p:extLst>
      <p:ext uri="{BB962C8B-B14F-4D97-AF65-F5344CB8AC3E}">
        <p14:creationId xmlns:p14="http://schemas.microsoft.com/office/powerpoint/2010/main" val="427387067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066800" y="1524000"/>
            <a:ext cx="6686550" cy="3921918"/>
          </a:xfrm>
          <a:prstGeom prst="rect">
            <a:avLst/>
          </a:prstGeom>
        </p:spPr>
        <p:txBody>
          <a:bodyPr/>
          <a:lstStyle/>
          <a:p>
            <a:pPr marL="214313" indent="-214313" eaLnBrk="0" fontAlgn="base" hangingPunct="0">
              <a:spcBef>
                <a:spcPct val="20000"/>
              </a:spcBef>
              <a:spcAft>
                <a:spcPct val="0"/>
              </a:spcAft>
              <a:buClr>
                <a:srgbClr val="151C77"/>
              </a:buClr>
              <a:buSzPct val="140000"/>
              <a:buFont typeface="Wingdings" pitchFamily="2" charset="2"/>
              <a:buChar char="§"/>
              <a:defRPr/>
            </a:pPr>
            <a:r>
              <a:rPr lang="en-US" kern="0" dirty="0">
                <a:solidFill>
                  <a:srgbClr val="FF0000"/>
                </a:solidFill>
              </a:rPr>
              <a:t>Anyone detecting, discovering or witnessing a TPC Violation or Mishap will immediately:</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kern="0" dirty="0">
                <a:solidFill>
                  <a:srgbClr val="FF0000"/>
                </a:solidFill>
              </a:rPr>
              <a:t>Notify Alert MC &amp; ALCS/Intel</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kern="0" dirty="0">
                <a:solidFill>
                  <a:srgbClr val="FF0000"/>
                </a:solidFill>
              </a:rPr>
              <a:t>Use secure communications, if available</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kern="0" dirty="0">
                <a:solidFill>
                  <a:srgbClr val="FF0000"/>
                </a:solidFill>
              </a:rPr>
              <a:t>Report the following information:</a:t>
            </a:r>
          </a:p>
          <a:p>
            <a:pPr marL="770335" lvl="2" indent="-167879" eaLnBrk="0" fontAlgn="base" hangingPunct="0">
              <a:spcBef>
                <a:spcPct val="20000"/>
              </a:spcBef>
              <a:spcAft>
                <a:spcPct val="0"/>
              </a:spcAft>
              <a:buClr>
                <a:srgbClr val="151C77"/>
              </a:buClr>
              <a:buSzPct val="140000"/>
              <a:buFont typeface="Wingdings" pitchFamily="2" charset="2"/>
              <a:buChar char="§"/>
              <a:defRPr/>
            </a:pPr>
            <a:r>
              <a:rPr lang="en-US" kern="0" dirty="0">
                <a:solidFill>
                  <a:srgbClr val="FF0000"/>
                </a:solidFill>
              </a:rPr>
              <a:t>Name/Rank</a:t>
            </a:r>
          </a:p>
          <a:p>
            <a:pPr marL="770335" lvl="2" indent="-167879" eaLnBrk="0" fontAlgn="base" hangingPunct="0">
              <a:spcBef>
                <a:spcPct val="20000"/>
              </a:spcBef>
              <a:spcAft>
                <a:spcPct val="0"/>
              </a:spcAft>
              <a:buClr>
                <a:srgbClr val="151C77"/>
              </a:buClr>
              <a:buSzPct val="140000"/>
              <a:buFont typeface="Wingdings" pitchFamily="2" charset="2"/>
              <a:buChar char="§"/>
              <a:defRPr/>
            </a:pPr>
            <a:r>
              <a:rPr lang="en-US" kern="0" dirty="0">
                <a:solidFill>
                  <a:srgbClr val="FF0000"/>
                </a:solidFill>
              </a:rPr>
              <a:t>Time of occurrence</a:t>
            </a:r>
          </a:p>
          <a:p>
            <a:pPr marL="770335" lvl="2" indent="-167879" eaLnBrk="0" fontAlgn="base" hangingPunct="0">
              <a:spcBef>
                <a:spcPct val="20000"/>
              </a:spcBef>
              <a:spcAft>
                <a:spcPct val="0"/>
              </a:spcAft>
              <a:buClr>
                <a:srgbClr val="151C77"/>
              </a:buClr>
              <a:buSzPct val="140000"/>
              <a:buFont typeface="Wingdings" pitchFamily="2" charset="2"/>
              <a:buChar char="§"/>
              <a:defRPr/>
            </a:pPr>
            <a:r>
              <a:rPr lang="en-US" kern="0" dirty="0">
                <a:solidFill>
                  <a:srgbClr val="FF0000"/>
                </a:solidFill>
              </a:rPr>
              <a:t>Location</a:t>
            </a:r>
          </a:p>
          <a:p>
            <a:pPr marL="770335" lvl="2" indent="-167879" eaLnBrk="0" fontAlgn="base" hangingPunct="0">
              <a:spcBef>
                <a:spcPct val="20000"/>
              </a:spcBef>
              <a:spcAft>
                <a:spcPct val="0"/>
              </a:spcAft>
              <a:buClr>
                <a:srgbClr val="151C77"/>
              </a:buClr>
              <a:buSzPct val="140000"/>
              <a:buFont typeface="Wingdings" pitchFamily="2" charset="2"/>
              <a:buChar char="§"/>
              <a:defRPr/>
            </a:pPr>
            <a:r>
              <a:rPr lang="en-US" kern="0" dirty="0">
                <a:solidFill>
                  <a:srgbClr val="FF0000"/>
                </a:solidFill>
              </a:rPr>
              <a:t>Critical components involved</a:t>
            </a:r>
          </a:p>
          <a:p>
            <a:pPr marL="770335" lvl="2" indent="-167879" eaLnBrk="0" fontAlgn="base" hangingPunct="0">
              <a:spcBef>
                <a:spcPct val="20000"/>
              </a:spcBef>
              <a:spcAft>
                <a:spcPct val="0"/>
              </a:spcAft>
              <a:buClr>
                <a:srgbClr val="151C77"/>
              </a:buClr>
              <a:buSzPct val="140000"/>
              <a:buFont typeface="Wingdings" pitchFamily="2" charset="2"/>
              <a:buChar char="§"/>
              <a:defRPr/>
            </a:pPr>
            <a:r>
              <a:rPr lang="en-US" kern="0" dirty="0">
                <a:solidFill>
                  <a:srgbClr val="FF0000"/>
                </a:solidFill>
              </a:rPr>
              <a:t>Brief description of event</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kern="0" dirty="0">
                <a:solidFill>
                  <a:srgbClr val="FF0000"/>
                </a:solidFill>
              </a:rPr>
              <a:t>Do Not delay the report if secure communication is not available</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kern="0" dirty="0">
                <a:solidFill>
                  <a:srgbClr val="FF0000"/>
                </a:solidFill>
              </a:rPr>
              <a:t>Notify unit additional duty weapons safety rep and fill out Dull Sword worksheet, forward to 55 </a:t>
            </a:r>
            <a:r>
              <a:rPr lang="en-US" kern="0" dirty="0" smtClean="0">
                <a:solidFill>
                  <a:srgbClr val="FF0000"/>
                </a:solidFill>
              </a:rPr>
              <a:t>WG/SEW for Dull Sword report determination</a:t>
            </a:r>
            <a:endParaRPr lang="en-US" kern="0" dirty="0">
              <a:solidFill>
                <a:srgbClr val="FF0000"/>
              </a:solidFill>
            </a:endParaRP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900113" lvl="3"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214313" lvl="1" indent="-214313" eaLnBrk="0" hangingPunct="0">
              <a:spcBef>
                <a:spcPct val="20000"/>
              </a:spcBef>
              <a:buClr>
                <a:srgbClr val="3333CC">
                  <a:lumMod val="50000"/>
                </a:srgbClr>
              </a:buClr>
              <a:buSzPct val="80000"/>
              <a:buFont typeface="Wingdings" pitchFamily="2" charset="2"/>
              <a:buChar char="n"/>
              <a:defRPr/>
            </a:pPr>
            <a:endParaRPr lang="en-US" b="1" dirty="0">
              <a:solidFill>
                <a:srgbClr val="000000"/>
              </a:solidFill>
            </a:endParaRPr>
          </a:p>
          <a:p>
            <a:pPr marL="214313" lvl="1"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214313" lvl="1"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900113" lvl="3"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214313" lvl="1"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p:txBody>
      </p:sp>
      <p:sp>
        <p:nvSpPr>
          <p:cNvPr id="61443" name="Title 1"/>
          <p:cNvSpPr>
            <a:spLocks noGrp="1"/>
          </p:cNvSpPr>
          <p:nvPr>
            <p:ph type="title"/>
          </p:nvPr>
        </p:nvSpPr>
        <p:spPr>
          <a:xfrm>
            <a:off x="2743200" y="228600"/>
            <a:ext cx="5507831" cy="892969"/>
          </a:xfrm>
        </p:spPr>
        <p:txBody>
          <a:bodyPr/>
          <a:lstStyle/>
          <a:p>
            <a:r>
              <a:rPr lang="en-US" sz="2400" dirty="0">
                <a:solidFill>
                  <a:srgbClr val="FF0000"/>
                </a:solidFill>
              </a:rPr>
              <a:t>625 STOS Mishap Reporting Procedures</a:t>
            </a:r>
            <a:r>
              <a:rPr lang="en-US" sz="2400" dirty="0"/>
              <a:t> </a:t>
            </a:r>
          </a:p>
        </p:txBody>
      </p:sp>
      <p:sp>
        <p:nvSpPr>
          <p:cNvPr id="5" name="Rectangle 7"/>
          <p:cNvSpPr txBox="1">
            <a:spLocks noChangeArrowheads="1"/>
          </p:cNvSpPr>
          <p:nvPr/>
        </p:nvSpPr>
        <p:spPr>
          <a:xfrm>
            <a:off x="7134225" y="5750719"/>
            <a:ext cx="857250" cy="228600"/>
          </a:xfrm>
          <a:prstGeom prst="rect">
            <a:avLst/>
          </a:prstGeom>
          <a:noFill/>
        </p:spPr>
        <p:txBody>
          <a:bodyPr/>
          <a:lstStyle/>
          <a:p>
            <a:pPr algn="r" fontAlgn="base">
              <a:spcBef>
                <a:spcPct val="0"/>
              </a:spcBef>
              <a:spcAft>
                <a:spcPct val="0"/>
              </a:spcAft>
              <a:defRPr/>
            </a:pPr>
            <a:fld id="{403831E9-71BB-4E9C-BECE-93EA125674B9}" type="slidenum">
              <a:rPr lang="en-US" sz="750">
                <a:solidFill>
                  <a:srgbClr val="808080"/>
                </a:solidFill>
              </a:rPr>
              <a:pPr algn="r" fontAlgn="base">
                <a:spcBef>
                  <a:spcPct val="0"/>
                </a:spcBef>
                <a:spcAft>
                  <a:spcPct val="0"/>
                </a:spcAft>
                <a:defRPr/>
              </a:pPr>
              <a:t>19</a:t>
            </a:fld>
            <a:endParaRPr lang="en-US" sz="750" dirty="0">
              <a:solidFill>
                <a:srgbClr val="808080"/>
              </a:solidFill>
            </a:endParaRPr>
          </a:p>
        </p:txBody>
      </p:sp>
    </p:spTree>
    <p:extLst>
      <p:ext uri="{BB962C8B-B14F-4D97-AF65-F5344CB8AC3E}">
        <p14:creationId xmlns:p14="http://schemas.microsoft.com/office/powerpoint/2010/main" val="145811394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1000" y="1447801"/>
            <a:ext cx="8382000" cy="1524000"/>
          </a:xfrm>
          <a:prstGeom prst="rect">
            <a:avLst/>
          </a:prstGeom>
          <a:solidFill>
            <a:srgbClr val="DDDDDD"/>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400" b="1" dirty="0" smtClean="0"/>
              <a:t>Since its inception the </a:t>
            </a:r>
            <a:r>
              <a:rPr lang="en-US" sz="2400" b="1" dirty="0"/>
              <a:t>Air Force Nuclear Mission has been a </a:t>
            </a:r>
            <a:r>
              <a:rPr lang="en-US" sz="2400" b="1" dirty="0" smtClean="0"/>
              <a:t>tremendous </a:t>
            </a:r>
            <a:r>
              <a:rPr lang="en-US" sz="2400" b="1" dirty="0"/>
              <a:t>source </a:t>
            </a:r>
            <a:r>
              <a:rPr lang="en-US" sz="2400" b="1" dirty="0" smtClean="0"/>
              <a:t>of pride </a:t>
            </a:r>
            <a:r>
              <a:rPr lang="en-US" sz="2400" b="1" dirty="0"/>
              <a:t>for </a:t>
            </a:r>
            <a:r>
              <a:rPr lang="en-US" sz="2400" b="1" dirty="0" smtClean="0"/>
              <a:t>U.S. citizens, our government and those who have directly and indirectly supported the mission </a:t>
            </a:r>
            <a:endParaRPr lang="en-US" sz="2400" b="1" dirty="0"/>
          </a:p>
        </p:txBody>
      </p:sp>
      <p:sp>
        <p:nvSpPr>
          <p:cNvPr id="9" name="Title 1"/>
          <p:cNvSpPr txBox="1">
            <a:spLocks/>
          </p:cNvSpPr>
          <p:nvPr/>
        </p:nvSpPr>
        <p:spPr bwMode="auto">
          <a:xfrm>
            <a:off x="1676400" y="76200"/>
            <a:ext cx="7086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600" b="1" i="1">
                <a:solidFill>
                  <a:srgbClr val="151C77"/>
                </a:solidFill>
                <a:latin typeface="+mj-lt"/>
                <a:ea typeface="+mj-ea"/>
                <a:cs typeface="+mj-cs"/>
              </a:defRPr>
            </a:lvl1pPr>
            <a:lvl2pPr algn="r" rtl="0" eaLnBrk="0" fontAlgn="base" hangingPunct="0">
              <a:spcBef>
                <a:spcPct val="0"/>
              </a:spcBef>
              <a:spcAft>
                <a:spcPct val="0"/>
              </a:spcAft>
              <a:defRPr sz="3600" b="1" i="1">
                <a:solidFill>
                  <a:srgbClr val="151C77"/>
                </a:solidFill>
                <a:latin typeface="Arial" charset="0"/>
              </a:defRPr>
            </a:lvl2pPr>
            <a:lvl3pPr algn="r" rtl="0" eaLnBrk="0" fontAlgn="base" hangingPunct="0">
              <a:spcBef>
                <a:spcPct val="0"/>
              </a:spcBef>
              <a:spcAft>
                <a:spcPct val="0"/>
              </a:spcAft>
              <a:defRPr sz="3600" b="1" i="1">
                <a:solidFill>
                  <a:srgbClr val="151C77"/>
                </a:solidFill>
                <a:latin typeface="Arial" charset="0"/>
              </a:defRPr>
            </a:lvl3pPr>
            <a:lvl4pPr algn="r" rtl="0" eaLnBrk="0" fontAlgn="base" hangingPunct="0">
              <a:spcBef>
                <a:spcPct val="0"/>
              </a:spcBef>
              <a:spcAft>
                <a:spcPct val="0"/>
              </a:spcAft>
              <a:defRPr sz="3600" b="1" i="1">
                <a:solidFill>
                  <a:srgbClr val="151C77"/>
                </a:solidFill>
                <a:latin typeface="Arial" charset="0"/>
              </a:defRPr>
            </a:lvl4pPr>
            <a:lvl5pPr algn="r" rtl="0" eaLnBrk="0" fontAlgn="base" hangingPunct="0">
              <a:spcBef>
                <a:spcPct val="0"/>
              </a:spcBef>
              <a:spcAft>
                <a:spcPct val="0"/>
              </a:spcAft>
              <a:defRPr sz="3600" b="1" i="1">
                <a:solidFill>
                  <a:srgbClr val="151C77"/>
                </a:solidFill>
                <a:latin typeface="Arial" charset="0"/>
              </a:defRPr>
            </a:lvl5pPr>
            <a:lvl6pPr marL="457200" algn="r" rtl="0" eaLnBrk="0" fontAlgn="base" hangingPunct="0">
              <a:spcBef>
                <a:spcPct val="0"/>
              </a:spcBef>
              <a:spcAft>
                <a:spcPct val="0"/>
              </a:spcAft>
              <a:defRPr sz="3600" b="1" i="1">
                <a:solidFill>
                  <a:srgbClr val="151C77"/>
                </a:solidFill>
                <a:latin typeface="Arial" charset="0"/>
              </a:defRPr>
            </a:lvl6pPr>
            <a:lvl7pPr marL="914400" algn="r" rtl="0" eaLnBrk="0" fontAlgn="base" hangingPunct="0">
              <a:spcBef>
                <a:spcPct val="0"/>
              </a:spcBef>
              <a:spcAft>
                <a:spcPct val="0"/>
              </a:spcAft>
              <a:defRPr sz="3600" b="1" i="1">
                <a:solidFill>
                  <a:srgbClr val="151C77"/>
                </a:solidFill>
                <a:latin typeface="Arial" charset="0"/>
              </a:defRPr>
            </a:lvl7pPr>
            <a:lvl8pPr marL="1371600" algn="r" rtl="0" eaLnBrk="0" fontAlgn="base" hangingPunct="0">
              <a:spcBef>
                <a:spcPct val="0"/>
              </a:spcBef>
              <a:spcAft>
                <a:spcPct val="0"/>
              </a:spcAft>
              <a:defRPr sz="3600" b="1" i="1">
                <a:solidFill>
                  <a:srgbClr val="151C77"/>
                </a:solidFill>
                <a:latin typeface="Arial" charset="0"/>
              </a:defRPr>
            </a:lvl8pPr>
            <a:lvl9pPr marL="1828800" algn="r" rtl="0" eaLnBrk="0" fontAlgn="base" hangingPunct="0">
              <a:spcBef>
                <a:spcPct val="0"/>
              </a:spcBef>
              <a:spcAft>
                <a:spcPct val="0"/>
              </a:spcAft>
              <a:defRPr sz="3600" b="1" i="1">
                <a:solidFill>
                  <a:srgbClr val="151C77"/>
                </a:solidFill>
                <a:latin typeface="Arial" charset="0"/>
              </a:defRPr>
            </a:lvl9pPr>
          </a:lstStyle>
          <a:p>
            <a:r>
              <a:rPr lang="en-US" dirty="0" smtClean="0"/>
              <a:t>Nuclear Weapons Surety</a:t>
            </a:r>
            <a:endParaRPr lang="en-US" kern="0" dirty="0"/>
          </a:p>
        </p:txBody>
      </p:sp>
      <p:pic>
        <p:nvPicPr>
          <p:cNvPr id="8" name="Picture 7" descr="B-29_Enola_Gay_Crew.jpg"/>
          <p:cNvPicPr>
            <a:picLocks noChangeAspect="1"/>
          </p:cNvPicPr>
          <p:nvPr/>
        </p:nvPicPr>
        <p:blipFill>
          <a:blip r:embed="rId3" cstate="print"/>
          <a:stretch>
            <a:fillRect/>
          </a:stretch>
        </p:blipFill>
        <p:spPr>
          <a:xfrm>
            <a:off x="152401" y="3124199"/>
            <a:ext cx="1828800" cy="2374446"/>
          </a:xfrm>
          <a:prstGeom prst="rect">
            <a:avLst/>
          </a:prstGeom>
          <a:ln>
            <a:solidFill>
              <a:schemeClr val="tx1"/>
            </a:solidFill>
          </a:ln>
          <a:effectLst>
            <a:glow rad="63500">
              <a:schemeClr val="accent4">
                <a:satMod val="175000"/>
                <a:alpha val="40000"/>
              </a:schemeClr>
            </a:glow>
            <a:reflection blurRad="6350" stA="52000" endA="300" endPos="35000" dir="5400000" sy="-100000" algn="bl" rotWithShape="0"/>
            <a:softEdge rad="12700"/>
          </a:effectLst>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4701" y="3784601"/>
            <a:ext cx="2781299" cy="1854199"/>
          </a:xfrm>
          <a:prstGeom prst="rect">
            <a:avLst/>
          </a:prstGeom>
          <a:ln>
            <a:solidFill>
              <a:schemeClr val="tx1"/>
            </a:solidFill>
          </a:ln>
          <a:effectLst>
            <a:glow rad="63500">
              <a:schemeClr val="accent4">
                <a:satMod val="175000"/>
                <a:alpha val="40000"/>
              </a:schemeClr>
            </a:glow>
            <a:reflection blurRad="6350" stA="52000" endA="300" endPos="35000" dir="5400000" sy="-100000" algn="bl" rotWithShape="0"/>
            <a:softEdge rad="12700"/>
          </a:effectLst>
        </p:spPr>
      </p:pic>
      <p:pic>
        <p:nvPicPr>
          <p:cNvPr id="12" name="Picture 2" descr="C:\Users\NashSD\Desktop\Surety Training\Pics\Minuteman3launch.jpg"/>
          <p:cNvPicPr>
            <a:picLocks noGrp="1" noChangeAspect="1" noChangeArrowheads="1"/>
          </p:cNvPicPr>
          <p:nvPr>
            <p:ph idx="1"/>
          </p:nvPr>
        </p:nvPicPr>
        <p:blipFill>
          <a:blip r:embed="rId5" cstate="print">
            <a:extLst>
              <a:ext uri="{28A0092B-C50C-407E-A947-70E740481C1C}">
                <a14:useLocalDpi xmlns:a14="http://schemas.microsoft.com/office/drawing/2010/main" val="0"/>
              </a:ext>
            </a:extLst>
          </a:blip>
          <a:srcRect/>
          <a:stretch>
            <a:fillRect/>
          </a:stretch>
        </p:blipFill>
        <p:spPr bwMode="auto">
          <a:xfrm>
            <a:off x="1981201" y="3344434"/>
            <a:ext cx="1752599" cy="2306611"/>
          </a:xfrm>
          <a:prstGeom prst="rect">
            <a:avLst/>
          </a:prstGeom>
          <a:noFill/>
          <a:ln>
            <a:solidFill>
              <a:schemeClr val="tx1"/>
            </a:solidFill>
          </a:ln>
          <a:effectLst>
            <a:glow rad="63500">
              <a:schemeClr val="accent4">
                <a:satMod val="175000"/>
                <a:alpha val="40000"/>
              </a:schemeClr>
            </a:glow>
            <a:outerShdw blurRad="50800" dist="38100" dir="5400000" algn="t" rotWithShape="0">
              <a:prstClr val="black">
                <a:alpha val="40000"/>
              </a:prstClr>
            </a:outerShdw>
            <a:reflection blurRad="6350" stA="52000" endA="300" endPos="35000" dir="5400000" sy="-100000" algn="bl" rotWithShape="0"/>
            <a:softEdge rad="12700"/>
          </a:effectLst>
          <a:extLst>
            <a:ext uri="{909E8E84-426E-40DD-AFC4-6F175D3DCCD1}">
              <a14:hiddenFill xmlns:a14="http://schemas.microsoft.com/office/drawing/2010/main">
                <a:solidFill>
                  <a:srgbClr val="FFFFFF"/>
                </a:solidFill>
              </a14:hiddenFill>
            </a:ext>
          </a:extLst>
        </p:spPr>
      </p:pic>
      <p:pic>
        <p:nvPicPr>
          <p:cNvPr id="11" name="Picture 1" descr="C:\Users\BuxtonBJ\Pictures\cops.jpg"/>
          <p:cNvPicPr>
            <a:picLocks noChangeAspect="1" noChangeArrowheads="1"/>
          </p:cNvPicPr>
          <p:nvPr/>
        </p:nvPicPr>
        <p:blipFill>
          <a:blip r:embed="rId6" cstate="print"/>
          <a:srcRect/>
          <a:stretch>
            <a:fillRect/>
          </a:stretch>
        </p:blipFill>
        <p:spPr bwMode="auto">
          <a:xfrm>
            <a:off x="5638800" y="3809999"/>
            <a:ext cx="1635956" cy="2286000"/>
          </a:xfrm>
          <a:prstGeom prst="rect">
            <a:avLst/>
          </a:prstGeom>
          <a:noFill/>
          <a:ln>
            <a:solidFill>
              <a:schemeClr val="tx1"/>
            </a:solidFill>
          </a:ln>
          <a:effectLst>
            <a:glow rad="63500">
              <a:schemeClr val="accent4">
                <a:satMod val="175000"/>
                <a:alpha val="40000"/>
              </a:schemeClr>
            </a:glow>
            <a:outerShdw blurRad="50800" dist="38100" dir="5400000" algn="t" rotWithShape="0">
              <a:prstClr val="black">
                <a:alpha val="40000"/>
              </a:prstClr>
            </a:outerShdw>
            <a:reflection blurRad="6350" stA="52000" endA="300" endPos="35000" dir="5400000" sy="-100000" algn="bl" rotWithShape="0"/>
            <a:softEdge rad="12700"/>
          </a:effectLst>
        </p:spPr>
      </p:pic>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r="34902"/>
          <a:stretch/>
        </p:blipFill>
        <p:spPr>
          <a:xfrm>
            <a:off x="7222397" y="4038599"/>
            <a:ext cx="1693003" cy="2196873"/>
          </a:xfrm>
          <a:prstGeom prst="rect">
            <a:avLst/>
          </a:prstGeom>
          <a:ln>
            <a:solidFill>
              <a:schemeClr val="tx1"/>
            </a:solidFill>
          </a:ln>
          <a:effectLst>
            <a:glow rad="63500">
              <a:schemeClr val="accent4">
                <a:satMod val="175000"/>
                <a:alpha val="40000"/>
              </a:schemeClr>
            </a:glow>
            <a:reflection blurRad="6350" stA="52000" endA="300" endPos="35000" dir="5400000" sy="-100000" algn="bl" rotWithShape="0"/>
            <a:softEdge rad="12700"/>
          </a:effectLst>
        </p:spPr>
      </p:pic>
      <p:sp>
        <p:nvSpPr>
          <p:cNvPr id="3" name="Slide Number Placeholder 2"/>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2</a:t>
            </a:fld>
            <a:endParaRPr lang="en-US" dirty="0">
              <a:solidFill>
                <a:srgbClr val="808080"/>
              </a:solidFill>
            </a:endParaRPr>
          </a:p>
        </p:txBody>
      </p:sp>
    </p:spTree>
    <p:extLst>
      <p:ext uri="{BB962C8B-B14F-4D97-AF65-F5344CB8AC3E}">
        <p14:creationId xmlns:p14="http://schemas.microsoft.com/office/powerpoint/2010/main" val="1653341531"/>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Content Placeholder 2"/>
          <p:cNvSpPr txBox="1">
            <a:spLocks/>
          </p:cNvSpPr>
          <p:nvPr/>
        </p:nvSpPr>
        <p:spPr>
          <a:xfrm>
            <a:off x="392113" y="1385887"/>
            <a:ext cx="8374062" cy="5014913"/>
          </a:xfrm>
          <a:prstGeom prst="rect">
            <a:avLst/>
          </a:prstGeom>
        </p:spPr>
        <p:txBody>
          <a:bodyPr/>
          <a:lstStyle/>
          <a:p>
            <a:pPr marL="285750" lvl="1" indent="-285750" eaLnBrk="0" hangingPunct="0">
              <a:spcBef>
                <a:spcPct val="20000"/>
              </a:spcBef>
              <a:buClr>
                <a:schemeClr val="accent2">
                  <a:lumMod val="50000"/>
                </a:schemeClr>
              </a:buClr>
              <a:buSzPct val="80000"/>
              <a:buFont typeface="Wingdings" pitchFamily="2" charset="2"/>
              <a:buChar char="n"/>
              <a:defRPr/>
            </a:pPr>
            <a:r>
              <a:rPr lang="en-US" sz="2000" b="1" dirty="0" smtClean="0"/>
              <a:t>Nuclear accidents, incidents, and deficiencies are all required reports.  Nuclear accidents and incidents are reported using </a:t>
            </a:r>
            <a:r>
              <a:rPr lang="en-US" sz="2000" b="1" dirty="0" err="1" smtClean="0"/>
              <a:t>Flagwords</a:t>
            </a:r>
            <a:r>
              <a:rPr lang="en-US" sz="2000" b="1" dirty="0" smtClean="0"/>
              <a:t> </a:t>
            </a:r>
            <a:endParaRPr lang="en-US" sz="2400" dirty="0">
              <a:latin typeface="Arial" charset="0"/>
            </a:endParaRPr>
          </a:p>
        </p:txBody>
      </p:sp>
      <p:sp>
        <p:nvSpPr>
          <p:cNvPr id="39939" name="Title 1"/>
          <p:cNvSpPr>
            <a:spLocks noGrp="1"/>
          </p:cNvSpPr>
          <p:nvPr>
            <p:ph type="title"/>
          </p:nvPr>
        </p:nvSpPr>
        <p:spPr>
          <a:xfrm>
            <a:off x="0" y="0"/>
            <a:ext cx="8839200" cy="1233488"/>
          </a:xfrm>
        </p:spPr>
        <p:txBody>
          <a:bodyPr/>
          <a:lstStyle/>
          <a:p>
            <a:r>
              <a:rPr lang="en-US" dirty="0" smtClean="0"/>
              <a:t>Mishap </a:t>
            </a:r>
            <a:r>
              <a:rPr lang="en-US" dirty="0"/>
              <a:t>and </a:t>
            </a:r>
            <a:r>
              <a:rPr lang="en-US" dirty="0" smtClean="0"/>
              <a:t>Deficiency Reporting</a:t>
            </a:r>
            <a:br>
              <a:rPr lang="en-US" dirty="0" smtClean="0"/>
            </a:br>
            <a:endParaRPr lang="en-US" sz="3200" dirty="0" smtClean="0"/>
          </a:p>
        </p:txBody>
      </p:sp>
      <p:sp>
        <p:nvSpPr>
          <p:cNvPr id="4" name="Rectangle 7"/>
          <p:cNvSpPr txBox="1">
            <a:spLocks noChangeArrowheads="1"/>
          </p:cNvSpPr>
          <p:nvPr/>
        </p:nvSpPr>
        <p:spPr>
          <a:xfrm>
            <a:off x="7988300" y="6524625"/>
            <a:ext cx="1143000" cy="304800"/>
          </a:xfrm>
          <a:prstGeom prst="rect">
            <a:avLst/>
          </a:prstGeom>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3831E9-71BB-4E9C-BECE-93EA125674B9}" type="slidenum">
              <a:rPr kumimoji="0" lang="en-US" sz="1000" b="0" i="0" u="none" strike="noStrike" kern="1200" cap="none" spc="0" normalizeH="0" baseline="0" noProof="0" smtClean="0">
                <a:ln>
                  <a:noFill/>
                </a:ln>
                <a:solidFill>
                  <a:schemeClr val="bg2"/>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000" b="0" i="0" u="none" strike="noStrike" kern="1200" cap="none" spc="0" normalizeH="0" baseline="0" noProof="0" dirty="0" smtClean="0">
              <a:ln>
                <a:noFill/>
              </a:ln>
              <a:solidFill>
                <a:schemeClr val="bg2"/>
              </a:solidFill>
              <a:effectLst/>
              <a:uLnTx/>
              <a:uFillTx/>
              <a:latin typeface="Arial" pitchFamily="34" charset="0"/>
              <a:ea typeface="+mn-ea"/>
              <a:cs typeface="+mn-cs"/>
            </a:endParaRPr>
          </a:p>
        </p:txBody>
      </p:sp>
      <p:pic>
        <p:nvPicPr>
          <p:cNvPr id="5" name="Picture 4" descr="611718-nuke_super.jpg"/>
          <p:cNvPicPr>
            <a:picLocks noChangeAspect="1"/>
          </p:cNvPicPr>
          <p:nvPr/>
        </p:nvPicPr>
        <p:blipFill>
          <a:blip r:embed="rId3" cstate="print"/>
          <a:stretch>
            <a:fillRect/>
          </a:stretch>
        </p:blipFill>
        <p:spPr>
          <a:xfrm>
            <a:off x="1905329" y="2971800"/>
            <a:ext cx="5333343" cy="3253341"/>
          </a:xfrm>
          <a:prstGeom prst="rect">
            <a:avLst/>
          </a:prstGeom>
          <a:ln>
            <a:solidFill>
              <a:schemeClr val="tx1"/>
            </a:solidFill>
          </a:ln>
          <a:effectLst>
            <a:glow rad="63500">
              <a:schemeClr val="accent4">
                <a:satMod val="175000"/>
                <a:alpha val="40000"/>
              </a:schemeClr>
            </a:glow>
          </a:effectLst>
        </p:spPr>
      </p:pic>
      <p:sp>
        <p:nvSpPr>
          <p:cNvPr id="2" name="Slide Number Placeholder 1"/>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20</a:t>
            </a:fld>
            <a:endParaRPr lang="en-US" dirty="0">
              <a:solidFill>
                <a:srgbClr val="808080"/>
              </a:solidFill>
            </a:endParaRPr>
          </a:p>
        </p:txBody>
      </p:sp>
    </p:spTree>
    <p:extLst>
      <p:ext uri="{BB962C8B-B14F-4D97-AF65-F5344CB8AC3E}">
        <p14:creationId xmlns:p14="http://schemas.microsoft.com/office/powerpoint/2010/main" val="324776558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04800" y="1447800"/>
            <a:ext cx="8433240" cy="4930507"/>
          </a:xfrm>
          <a:prstGeom prst="rect">
            <a:avLst/>
          </a:prstGeom>
        </p:spPr>
        <p:txBody>
          <a:bodyPr/>
          <a:lstStyle/>
          <a:p>
            <a:pPr marL="283464" indent="-285750" eaLnBrk="0" hangingPunct="0">
              <a:spcBef>
                <a:spcPts val="60"/>
              </a:spcBef>
              <a:buClr>
                <a:schemeClr val="accent2">
                  <a:lumMod val="50000"/>
                </a:schemeClr>
              </a:buClr>
              <a:buSzPct val="80000"/>
              <a:buFont typeface="Wingdings" pitchFamily="2" charset="2"/>
              <a:buChar char="n"/>
              <a:defRPr/>
            </a:pPr>
            <a:r>
              <a:rPr lang="en-US" sz="2000" b="1" dirty="0" smtClean="0"/>
              <a:t>ID’s deficiencies </a:t>
            </a:r>
            <a:r>
              <a:rPr lang="en-US" sz="2000" b="1" dirty="0"/>
              <a:t>through cross-tell </a:t>
            </a:r>
            <a:r>
              <a:rPr lang="en-US" sz="2000" b="1" dirty="0" smtClean="0"/>
              <a:t>and trend </a:t>
            </a:r>
            <a:r>
              <a:rPr lang="en-US" sz="2000" b="1" dirty="0"/>
              <a:t>analysis </a:t>
            </a:r>
            <a:r>
              <a:rPr lang="en-US" sz="2000" b="1" dirty="0" smtClean="0"/>
              <a:t>to enhance </a:t>
            </a:r>
            <a:r>
              <a:rPr lang="en-US" sz="2000" b="1" dirty="0"/>
              <a:t>nuclear </a:t>
            </a:r>
            <a:r>
              <a:rPr lang="en-US" sz="2000" b="1" dirty="0" smtClean="0"/>
              <a:t>surety</a:t>
            </a:r>
          </a:p>
          <a:p>
            <a:pPr marL="283464" indent="-285750" eaLnBrk="0" hangingPunct="0">
              <a:spcBef>
                <a:spcPts val="60"/>
              </a:spcBef>
              <a:buClr>
                <a:schemeClr val="accent2">
                  <a:lumMod val="50000"/>
                </a:schemeClr>
              </a:buClr>
              <a:buSzPct val="80000"/>
              <a:buFont typeface="Wingdings" pitchFamily="2" charset="2"/>
              <a:buChar char="n"/>
              <a:defRPr/>
            </a:pPr>
            <a:r>
              <a:rPr lang="en-US" sz="2000" b="1" dirty="0" smtClean="0"/>
              <a:t>ID’s the </a:t>
            </a:r>
            <a:r>
              <a:rPr lang="en-US" sz="2000" b="1" dirty="0"/>
              <a:t>potential for a nuclear </a:t>
            </a:r>
            <a:r>
              <a:rPr lang="en-US" sz="2000" b="1" dirty="0" smtClean="0"/>
              <a:t>mishap</a:t>
            </a:r>
          </a:p>
          <a:p>
            <a:pPr marL="283464" indent="-285750" eaLnBrk="0" hangingPunct="0">
              <a:spcBef>
                <a:spcPts val="60"/>
              </a:spcBef>
              <a:buClr>
                <a:schemeClr val="accent2">
                  <a:lumMod val="50000"/>
                </a:schemeClr>
              </a:buClr>
              <a:buSzPct val="80000"/>
              <a:buFont typeface="Wingdings" pitchFamily="2" charset="2"/>
              <a:buChar char="n"/>
              <a:defRPr/>
            </a:pPr>
            <a:endParaRPr lang="en-US" sz="2000" b="1" dirty="0"/>
          </a:p>
          <a:p>
            <a:pPr marL="283464" indent="-285750" eaLnBrk="0" hangingPunct="0">
              <a:spcBef>
                <a:spcPts val="60"/>
              </a:spcBef>
              <a:buClr>
                <a:schemeClr val="accent2">
                  <a:lumMod val="50000"/>
                </a:schemeClr>
              </a:buClr>
              <a:buSzPct val="80000"/>
              <a:buFont typeface="Wingdings" pitchFamily="2" charset="2"/>
              <a:buChar char="n"/>
              <a:defRPr/>
            </a:pPr>
            <a:endParaRPr lang="en-US" sz="2000" b="1" dirty="0" smtClean="0"/>
          </a:p>
          <a:p>
            <a:pPr marL="283464" indent="-285750" eaLnBrk="0" hangingPunct="0">
              <a:spcBef>
                <a:spcPts val="60"/>
              </a:spcBef>
              <a:buClr>
                <a:schemeClr val="accent2">
                  <a:lumMod val="50000"/>
                </a:schemeClr>
              </a:buClr>
              <a:buSzPct val="80000"/>
              <a:buFont typeface="Wingdings" pitchFamily="2" charset="2"/>
              <a:buChar char="n"/>
              <a:defRPr/>
            </a:pPr>
            <a:endParaRPr lang="en-US" sz="2000" b="1" dirty="0"/>
          </a:p>
          <a:p>
            <a:pPr marL="283464" indent="-285750" eaLnBrk="0" hangingPunct="0">
              <a:spcBef>
                <a:spcPts val="60"/>
              </a:spcBef>
              <a:buClr>
                <a:schemeClr val="accent2">
                  <a:lumMod val="50000"/>
                </a:schemeClr>
              </a:buClr>
              <a:buSzPct val="80000"/>
              <a:buFont typeface="Wingdings" pitchFamily="2" charset="2"/>
              <a:buChar char="n"/>
              <a:defRPr/>
            </a:pPr>
            <a:endParaRPr lang="en-US" sz="2000" b="1" dirty="0" smtClean="0"/>
          </a:p>
          <a:p>
            <a:pPr marL="283464" indent="-285750" eaLnBrk="0" hangingPunct="0">
              <a:spcBef>
                <a:spcPts val="60"/>
              </a:spcBef>
              <a:buClr>
                <a:schemeClr val="accent2">
                  <a:lumMod val="50000"/>
                </a:schemeClr>
              </a:buClr>
              <a:buSzPct val="80000"/>
              <a:buFont typeface="Wingdings" pitchFamily="2" charset="2"/>
              <a:buChar char="n"/>
              <a:defRPr/>
            </a:pPr>
            <a:endParaRPr lang="en-US" sz="2000" b="1" dirty="0"/>
          </a:p>
          <a:p>
            <a:pPr marL="283464" indent="-285750" eaLnBrk="0" hangingPunct="0">
              <a:spcBef>
                <a:spcPts val="60"/>
              </a:spcBef>
              <a:buClr>
                <a:schemeClr val="accent2">
                  <a:lumMod val="50000"/>
                </a:schemeClr>
              </a:buClr>
              <a:buSzPct val="80000"/>
              <a:buFont typeface="Wingdings" pitchFamily="2" charset="2"/>
              <a:buChar char="n"/>
              <a:defRPr/>
            </a:pPr>
            <a:r>
              <a:rPr lang="en-US" sz="2000" b="1" dirty="0" smtClean="0"/>
              <a:t>Deficiencies </a:t>
            </a:r>
            <a:r>
              <a:rPr lang="en-US" sz="2000" b="1" dirty="0"/>
              <a:t>not included in the accident or incident categories but meeting any of the criteria listed in AFMAN 91-221 shall be </a:t>
            </a:r>
            <a:r>
              <a:rPr lang="en-US" sz="2000" b="1" dirty="0" smtClean="0"/>
              <a:t>reported</a:t>
            </a:r>
          </a:p>
          <a:p>
            <a:pPr marL="685800" lvl="2" indent="-285750" eaLnBrk="0" hangingPunct="0">
              <a:spcBef>
                <a:spcPts val="31"/>
              </a:spcBef>
              <a:buClr>
                <a:schemeClr val="accent2">
                  <a:lumMod val="50000"/>
                </a:schemeClr>
              </a:buClr>
              <a:buSzPct val="80000"/>
              <a:buFont typeface="Wingdings" pitchFamily="2" charset="2"/>
              <a:buChar char="n"/>
              <a:defRPr/>
            </a:pPr>
            <a:r>
              <a:rPr lang="en-US" sz="2000" b="1" dirty="0" smtClean="0"/>
              <a:t>Bases without a nuclear mission that own or use nuclear </a:t>
            </a:r>
            <a:r>
              <a:rPr lang="en-US" sz="2000" b="1" dirty="0"/>
              <a:t>certified equipment listed in the Master Nuclear Certification List (MNCL</a:t>
            </a:r>
            <a:r>
              <a:rPr lang="en-US" sz="2000" b="1" dirty="0" smtClean="0"/>
              <a:t>) must report DULL SWORDs</a:t>
            </a:r>
          </a:p>
          <a:p>
            <a:pPr marL="685800" lvl="2" indent="-285750" eaLnBrk="0" hangingPunct="0">
              <a:spcBef>
                <a:spcPts val="31"/>
              </a:spcBef>
              <a:buClr>
                <a:schemeClr val="accent2">
                  <a:lumMod val="50000"/>
                </a:schemeClr>
              </a:buClr>
              <a:buSzPct val="80000"/>
              <a:buFont typeface="Wingdings" pitchFamily="2" charset="2"/>
              <a:buChar char="n"/>
              <a:defRPr/>
            </a:pPr>
            <a:endParaRPr lang="en-US" sz="800" b="1" dirty="0" smtClean="0"/>
          </a:p>
          <a:p>
            <a:pPr marL="228600" lvl="1" indent="-285750" eaLnBrk="0" hangingPunct="0">
              <a:spcBef>
                <a:spcPts val="31"/>
              </a:spcBef>
              <a:buClr>
                <a:schemeClr val="accent2">
                  <a:lumMod val="50000"/>
                </a:schemeClr>
              </a:buClr>
              <a:buSzPct val="80000"/>
              <a:buFont typeface="Wingdings" pitchFamily="2" charset="2"/>
              <a:buChar char="n"/>
              <a:defRPr/>
            </a:pPr>
            <a:r>
              <a:rPr lang="en-US" sz="2000" b="1" dirty="0" smtClean="0"/>
              <a:t>Wing Weapon Safety Managers will determine if report is required</a:t>
            </a:r>
            <a:endParaRPr lang="en-US" sz="2000" b="1" dirty="0"/>
          </a:p>
          <a:p>
            <a:pPr marL="742950" lvl="1" indent="-285750" eaLnBrk="0" hangingPunct="0">
              <a:spcBef>
                <a:spcPct val="20000"/>
              </a:spcBef>
              <a:buClr>
                <a:schemeClr val="accent2">
                  <a:lumMod val="50000"/>
                </a:schemeClr>
              </a:buClr>
              <a:buSzPct val="80000"/>
              <a:buFont typeface="Wingdings" pitchFamily="2" charset="2"/>
              <a:buChar char="n"/>
              <a:defRPr/>
            </a:pPr>
            <a:endParaRPr lang="en-US" sz="2400" dirty="0"/>
          </a:p>
          <a:p>
            <a:pPr marL="285750"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p:txBody>
      </p:sp>
      <p:sp>
        <p:nvSpPr>
          <p:cNvPr id="5" name="Rectangle 7"/>
          <p:cNvSpPr txBox="1">
            <a:spLocks noChangeArrowheads="1"/>
          </p:cNvSpPr>
          <p:nvPr/>
        </p:nvSpPr>
        <p:spPr>
          <a:xfrm>
            <a:off x="7988300" y="6524625"/>
            <a:ext cx="1143000" cy="304800"/>
          </a:xfrm>
          <a:prstGeom prst="rect">
            <a:avLst/>
          </a:prstGeom>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3831E9-71BB-4E9C-BECE-93EA125674B9}" type="slidenum">
              <a:rPr kumimoji="0" lang="en-US" sz="1000" b="0" i="0" u="none" strike="noStrike" kern="1200" cap="none" spc="0" normalizeH="0" baseline="0" noProof="0" smtClean="0">
                <a:ln>
                  <a:noFill/>
                </a:ln>
                <a:solidFill>
                  <a:schemeClr val="bg2"/>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000" b="0" i="0" u="none" strike="noStrike" kern="1200" cap="none" spc="0" normalizeH="0" baseline="0" noProof="0" dirty="0" smtClean="0">
              <a:ln>
                <a:noFill/>
              </a:ln>
              <a:solidFill>
                <a:schemeClr val="bg2"/>
              </a:solidFill>
              <a:effectLst/>
              <a:uLnTx/>
              <a:uFillTx/>
              <a:latin typeface="Arial" pitchFamily="34" charset="0"/>
              <a:ea typeface="+mn-ea"/>
              <a:cs typeface="+mn-cs"/>
            </a:endParaRPr>
          </a:p>
        </p:txBody>
      </p:sp>
      <p:sp>
        <p:nvSpPr>
          <p:cNvPr id="6" name="Title 1"/>
          <p:cNvSpPr>
            <a:spLocks noGrp="1"/>
          </p:cNvSpPr>
          <p:nvPr>
            <p:ph type="title"/>
          </p:nvPr>
        </p:nvSpPr>
        <p:spPr>
          <a:xfrm>
            <a:off x="0" y="0"/>
            <a:ext cx="8780463" cy="1233488"/>
          </a:xfrm>
        </p:spPr>
        <p:txBody>
          <a:bodyPr/>
          <a:lstStyle/>
          <a:p>
            <a:r>
              <a:rPr lang="en-US" sz="3200" dirty="0"/>
              <a:t>DULL SWORD</a:t>
            </a:r>
            <a:br>
              <a:rPr lang="en-US" sz="3200" dirty="0"/>
            </a:br>
            <a:r>
              <a:rPr lang="en-US" sz="3200" dirty="0"/>
              <a:t>Deficiencies</a:t>
            </a:r>
            <a:endParaRPr lang="en-US" sz="3200" dirty="0" smtClean="0"/>
          </a:p>
        </p:txBody>
      </p:sp>
      <p:pic>
        <p:nvPicPr>
          <p:cNvPr id="7" name="Picture 5" descr="S:\SEW\SEWN-Nuclear-Ref File\pintlehook failure\MVC-004S.JPG"/>
          <p:cNvPicPr>
            <a:picLocks noChangeAspect="1" noChangeArrowheads="1"/>
          </p:cNvPicPr>
          <p:nvPr/>
        </p:nvPicPr>
        <p:blipFill>
          <a:blip r:embed="rId3" cstate="print"/>
          <a:srcRect/>
          <a:stretch>
            <a:fillRect/>
          </a:stretch>
        </p:blipFill>
        <p:spPr bwMode="auto">
          <a:xfrm>
            <a:off x="6096000" y="2438400"/>
            <a:ext cx="2032000" cy="1524000"/>
          </a:xfrm>
          <a:prstGeom prst="rect">
            <a:avLst/>
          </a:prstGeom>
          <a:noFill/>
          <a:ln w="9525">
            <a:noFill/>
            <a:miter lim="800000"/>
            <a:headEnd/>
            <a:tailEnd/>
          </a:ln>
          <a:effectLst>
            <a:softEdge rad="63500"/>
          </a:effectLst>
        </p:spPr>
      </p:pic>
      <p:pic>
        <p:nvPicPr>
          <p:cNvPr id="8" name="Picture 6" descr="MVC-011S"/>
          <p:cNvPicPr>
            <a:picLocks noChangeAspect="1" noChangeArrowheads="1"/>
          </p:cNvPicPr>
          <p:nvPr/>
        </p:nvPicPr>
        <p:blipFill>
          <a:blip r:embed="rId4" cstate="print"/>
          <a:srcRect/>
          <a:stretch>
            <a:fillRect/>
          </a:stretch>
        </p:blipFill>
        <p:spPr bwMode="auto">
          <a:xfrm>
            <a:off x="3414760" y="2468880"/>
            <a:ext cx="1990951" cy="1493213"/>
          </a:xfrm>
          <a:prstGeom prst="rect">
            <a:avLst/>
          </a:prstGeom>
          <a:noFill/>
          <a:ln>
            <a:miter lim="800000"/>
            <a:headEnd/>
            <a:tailEnd/>
          </a:ln>
          <a:effectLst>
            <a:softEdge rad="63500"/>
          </a:effectLst>
        </p:spPr>
      </p:pic>
      <p:pic>
        <p:nvPicPr>
          <p:cNvPr id="9" name="Picture 7" descr="backing_launcher"/>
          <p:cNvPicPr>
            <a:picLocks noChangeAspect="1" noChangeArrowheads="1"/>
          </p:cNvPicPr>
          <p:nvPr/>
        </p:nvPicPr>
        <p:blipFill>
          <a:blip r:embed="rId5" cstate="print"/>
          <a:srcRect/>
          <a:stretch>
            <a:fillRect/>
          </a:stretch>
        </p:blipFill>
        <p:spPr bwMode="auto">
          <a:xfrm>
            <a:off x="734768" y="2468880"/>
            <a:ext cx="1989877" cy="1493213"/>
          </a:xfrm>
          <a:prstGeom prst="rect">
            <a:avLst/>
          </a:prstGeom>
          <a:noFill/>
          <a:ln w="9525">
            <a:noFill/>
            <a:miter lim="800000"/>
            <a:headEnd/>
            <a:tailEnd/>
          </a:ln>
          <a:effectLst>
            <a:softEdge rad="63500"/>
          </a:effectLst>
        </p:spPr>
      </p:pic>
    </p:spTree>
    <p:extLst>
      <p:ext uri="{BB962C8B-B14F-4D97-AF65-F5344CB8AC3E}">
        <p14:creationId xmlns:p14="http://schemas.microsoft.com/office/powerpoint/2010/main" val="400735468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35843" y="1460624"/>
            <a:ext cx="8374062" cy="4940176"/>
          </a:xfrm>
          <a:prstGeom prst="rect">
            <a:avLst/>
          </a:prstGeom>
        </p:spPr>
        <p:txBody>
          <a:bodyPr/>
          <a:lstStyle/>
          <a:p>
            <a:pPr marL="283464" lvl="2" indent="-283464" eaLnBrk="0" hangingPunct="0">
              <a:spcBef>
                <a:spcPts val="60"/>
              </a:spcBef>
              <a:buClr>
                <a:schemeClr val="accent2">
                  <a:lumMod val="50000"/>
                </a:schemeClr>
              </a:buClr>
              <a:buSzPct val="80000"/>
              <a:buFont typeface="Wingdings" pitchFamily="2" charset="2"/>
              <a:buChar char="n"/>
              <a:defRPr/>
            </a:pPr>
            <a:r>
              <a:rPr lang="en-US" sz="2000" b="1" dirty="0" smtClean="0"/>
              <a:t>Operational, Security, Maintenance, and Other Examples</a:t>
            </a:r>
          </a:p>
          <a:p>
            <a:pPr marL="283464" lvl="2" indent="-283464" eaLnBrk="0" hangingPunct="0">
              <a:spcBef>
                <a:spcPts val="60"/>
              </a:spcBef>
              <a:buClr>
                <a:schemeClr val="accent2">
                  <a:lumMod val="50000"/>
                </a:schemeClr>
              </a:buClr>
              <a:buSzPct val="80000"/>
              <a:buFont typeface="Wingdings" pitchFamily="2" charset="2"/>
              <a:buChar char="n"/>
              <a:defRPr/>
            </a:pPr>
            <a:endParaRPr lang="en-US" sz="800" b="1" dirty="0" smtClean="0"/>
          </a:p>
          <a:p>
            <a:pPr marL="685800" lvl="3" indent="-283464" eaLnBrk="0" hangingPunct="0">
              <a:spcBef>
                <a:spcPts val="30"/>
              </a:spcBef>
              <a:buClr>
                <a:schemeClr val="accent2">
                  <a:lumMod val="50000"/>
                </a:schemeClr>
              </a:buClr>
              <a:buSzPct val="80000"/>
              <a:buFont typeface="Wingdings" pitchFamily="2" charset="2"/>
              <a:buChar char="n"/>
              <a:defRPr/>
            </a:pPr>
            <a:r>
              <a:rPr lang="en-US" sz="2000" b="1" dirty="0" smtClean="0"/>
              <a:t>Malfunction, failure, or anomaly that results </a:t>
            </a:r>
            <a:r>
              <a:rPr lang="en-US" sz="2000" b="1" dirty="0"/>
              <a:t>in Command &amp; Control indications </a:t>
            </a:r>
            <a:r>
              <a:rPr lang="en-US" sz="2000" b="1" dirty="0" smtClean="0"/>
              <a:t>or critical function activation</a:t>
            </a:r>
          </a:p>
          <a:p>
            <a:pPr marL="685800" lvl="3" indent="-283464" eaLnBrk="0" hangingPunct="0">
              <a:spcBef>
                <a:spcPts val="30"/>
              </a:spcBef>
              <a:buClr>
                <a:schemeClr val="accent2">
                  <a:lumMod val="50000"/>
                </a:schemeClr>
              </a:buClr>
              <a:buSzPct val="80000"/>
              <a:buFont typeface="Wingdings" pitchFamily="2" charset="2"/>
              <a:buChar char="n"/>
              <a:defRPr/>
            </a:pPr>
            <a:endParaRPr lang="en-US" sz="800" b="1" dirty="0" smtClean="0"/>
          </a:p>
          <a:p>
            <a:pPr marL="685800" lvl="3" indent="-283464" eaLnBrk="0" hangingPunct="0">
              <a:spcBef>
                <a:spcPts val="30"/>
              </a:spcBef>
              <a:buClr>
                <a:schemeClr val="accent2">
                  <a:lumMod val="50000"/>
                </a:schemeClr>
              </a:buClr>
              <a:buSzPct val="80000"/>
              <a:buFont typeface="Wingdings" pitchFamily="2" charset="2"/>
              <a:buChar char="n"/>
              <a:defRPr/>
            </a:pPr>
            <a:r>
              <a:rPr lang="en-US" sz="2000" b="1" dirty="0" smtClean="0"/>
              <a:t>Malfunction, failure, or anomaly during operations or testing resulting in a safety or coded device to arm or left in an unsafe condition</a:t>
            </a:r>
          </a:p>
          <a:p>
            <a:pPr marL="685800" lvl="3" indent="-283464" eaLnBrk="0" hangingPunct="0">
              <a:spcBef>
                <a:spcPts val="30"/>
              </a:spcBef>
              <a:buClr>
                <a:schemeClr val="accent2">
                  <a:lumMod val="50000"/>
                </a:schemeClr>
              </a:buClr>
              <a:buSzPct val="80000"/>
              <a:buFont typeface="Wingdings" pitchFamily="2" charset="2"/>
              <a:buChar char="n"/>
              <a:defRPr/>
            </a:pPr>
            <a:endParaRPr lang="en-US" sz="800" b="1" dirty="0" smtClean="0"/>
          </a:p>
          <a:p>
            <a:pPr marL="685800" lvl="3" indent="-283464" eaLnBrk="0" hangingPunct="0">
              <a:spcBef>
                <a:spcPts val="30"/>
              </a:spcBef>
              <a:buClr>
                <a:schemeClr val="accent2">
                  <a:lumMod val="50000"/>
                </a:schemeClr>
              </a:buClr>
              <a:buSzPct val="80000"/>
              <a:buFont typeface="Wingdings" pitchFamily="2" charset="2"/>
              <a:buChar char="n"/>
              <a:defRPr/>
            </a:pPr>
            <a:r>
              <a:rPr lang="en-US" sz="2000" b="1" dirty="0" smtClean="0"/>
              <a:t>Malfunction </a:t>
            </a:r>
            <a:r>
              <a:rPr lang="en-US" sz="2000" b="1" dirty="0"/>
              <a:t>or failure of monitoring </a:t>
            </a:r>
            <a:r>
              <a:rPr lang="en-US" sz="2000" b="1" dirty="0" smtClean="0"/>
              <a:t>equipment/software </a:t>
            </a:r>
            <a:r>
              <a:rPr lang="en-US" sz="2000" b="1" dirty="0"/>
              <a:t>that is part of an intrusion detection system at a nuclear </a:t>
            </a:r>
            <a:r>
              <a:rPr lang="en-US" sz="2000" b="1" dirty="0" smtClean="0"/>
              <a:t>facility</a:t>
            </a:r>
          </a:p>
          <a:p>
            <a:pPr marL="685800" lvl="3" indent="-283464" eaLnBrk="0" hangingPunct="0">
              <a:spcBef>
                <a:spcPts val="30"/>
              </a:spcBef>
              <a:buClr>
                <a:schemeClr val="accent2">
                  <a:lumMod val="50000"/>
                </a:schemeClr>
              </a:buClr>
              <a:buSzPct val="80000"/>
              <a:buFont typeface="Wingdings" pitchFamily="2" charset="2"/>
              <a:buChar char="n"/>
              <a:defRPr/>
            </a:pPr>
            <a:endParaRPr lang="en-US" sz="800" b="1" dirty="0"/>
          </a:p>
          <a:p>
            <a:pPr marL="685800" lvl="3" indent="-283464" eaLnBrk="0" hangingPunct="0">
              <a:spcBef>
                <a:spcPts val="30"/>
              </a:spcBef>
              <a:buClr>
                <a:schemeClr val="accent2">
                  <a:lumMod val="50000"/>
                </a:schemeClr>
              </a:buClr>
              <a:buSzPct val="80000"/>
              <a:buFont typeface="Wingdings" pitchFamily="2" charset="2"/>
              <a:buChar char="n"/>
              <a:defRPr/>
            </a:pPr>
            <a:r>
              <a:rPr lang="en-US" sz="2000" b="1" dirty="0" smtClean="0"/>
              <a:t>Use </a:t>
            </a:r>
            <a:r>
              <a:rPr lang="en-US" sz="2000" b="1" dirty="0"/>
              <a:t>of </a:t>
            </a:r>
            <a:r>
              <a:rPr lang="en-US" sz="2000" b="1" u="sng" dirty="0"/>
              <a:t>un</a:t>
            </a:r>
            <a:r>
              <a:rPr lang="en-US" sz="2000" b="1" dirty="0"/>
              <a:t>certified equipment, hardware or software on a nuclear weapon or weapon </a:t>
            </a:r>
            <a:r>
              <a:rPr lang="en-US" sz="2000" b="1" dirty="0" smtClean="0"/>
              <a:t>system</a:t>
            </a:r>
          </a:p>
          <a:p>
            <a:pPr marL="685800" lvl="3" indent="-283464" eaLnBrk="0" hangingPunct="0">
              <a:spcBef>
                <a:spcPts val="30"/>
              </a:spcBef>
              <a:buClr>
                <a:schemeClr val="accent2">
                  <a:lumMod val="50000"/>
                </a:schemeClr>
              </a:buClr>
              <a:buSzPct val="80000"/>
              <a:buFont typeface="Wingdings" pitchFamily="2" charset="2"/>
              <a:buChar char="n"/>
              <a:defRPr/>
            </a:pPr>
            <a:endParaRPr lang="en-US" sz="800" b="1" dirty="0" smtClean="0"/>
          </a:p>
          <a:p>
            <a:pPr marL="685800" lvl="3" indent="-283464" eaLnBrk="0" hangingPunct="0">
              <a:spcBef>
                <a:spcPts val="30"/>
              </a:spcBef>
              <a:buClr>
                <a:schemeClr val="accent2">
                  <a:lumMod val="50000"/>
                </a:schemeClr>
              </a:buClr>
              <a:buSzPct val="80000"/>
              <a:buFont typeface="Wingdings" pitchFamily="2" charset="2"/>
              <a:buChar char="n"/>
              <a:defRPr/>
            </a:pPr>
            <a:r>
              <a:rPr lang="en-US" sz="2000" b="1" dirty="0" smtClean="0"/>
              <a:t>Damage to a nuclear weapon</a:t>
            </a:r>
            <a:r>
              <a:rPr lang="en-US" sz="2000" b="1" dirty="0"/>
              <a:t>, </a:t>
            </a:r>
            <a:r>
              <a:rPr lang="en-US" sz="2000" b="1" dirty="0" smtClean="0"/>
              <a:t>or nuclear </a:t>
            </a:r>
            <a:r>
              <a:rPr lang="en-US" sz="2000" b="1" dirty="0"/>
              <a:t>certified support/test equipment listed in the </a:t>
            </a:r>
            <a:r>
              <a:rPr lang="en-US" sz="2000" b="1" dirty="0" smtClean="0"/>
              <a:t>MNCL</a:t>
            </a:r>
          </a:p>
          <a:p>
            <a:pPr marL="685800" lvl="3" indent="-283464" eaLnBrk="0" hangingPunct="0">
              <a:spcBef>
                <a:spcPts val="30"/>
              </a:spcBef>
              <a:buClr>
                <a:schemeClr val="accent2">
                  <a:lumMod val="50000"/>
                </a:schemeClr>
              </a:buClr>
              <a:buSzPct val="80000"/>
              <a:buFont typeface="Wingdings" pitchFamily="2" charset="2"/>
              <a:buChar char="n"/>
              <a:defRPr/>
            </a:pPr>
            <a:endParaRPr lang="en-US" sz="800" b="1" dirty="0"/>
          </a:p>
          <a:p>
            <a:pPr marL="685800" lvl="2" indent="-283464" eaLnBrk="0" hangingPunct="0">
              <a:spcBef>
                <a:spcPts val="30"/>
              </a:spcBef>
              <a:buClr>
                <a:schemeClr val="accent2">
                  <a:lumMod val="50000"/>
                </a:schemeClr>
              </a:buClr>
              <a:buSzPct val="80000"/>
              <a:buFont typeface="Wingdings" pitchFamily="2" charset="2"/>
              <a:buChar char="n"/>
              <a:defRPr/>
            </a:pPr>
            <a:r>
              <a:rPr lang="en-US" sz="2000" b="1" dirty="0" smtClean="0"/>
              <a:t>WSSRs violations</a:t>
            </a:r>
          </a:p>
          <a:p>
            <a:pPr marL="685800" lvl="2" indent="-283464" eaLnBrk="0" hangingPunct="0">
              <a:spcBef>
                <a:spcPts val="30"/>
              </a:spcBef>
              <a:buClr>
                <a:schemeClr val="accent2">
                  <a:lumMod val="50000"/>
                </a:schemeClr>
              </a:buClr>
              <a:buSzPct val="80000"/>
              <a:buFont typeface="Wingdings" pitchFamily="2" charset="2"/>
              <a:buChar char="n"/>
              <a:defRPr/>
            </a:pPr>
            <a:endParaRPr lang="en-US" sz="2000" b="1" dirty="0" smtClean="0"/>
          </a:p>
          <a:p>
            <a:pPr marL="685800" lvl="2" indent="-283464" eaLnBrk="0" hangingPunct="0">
              <a:spcBef>
                <a:spcPts val="30"/>
              </a:spcBef>
              <a:buClr>
                <a:schemeClr val="accent2">
                  <a:lumMod val="50000"/>
                </a:schemeClr>
              </a:buClr>
              <a:buSzPct val="80000"/>
              <a:buFont typeface="Wingdings" pitchFamily="2" charset="2"/>
              <a:buChar char="n"/>
              <a:defRPr/>
            </a:pPr>
            <a:endParaRPr lang="en-US" sz="2400" dirty="0"/>
          </a:p>
          <a:p>
            <a:pPr marL="742950" lvl="1" indent="-285750" eaLnBrk="0" hangingPunct="0">
              <a:spcBef>
                <a:spcPct val="20000"/>
              </a:spcBef>
              <a:buClr>
                <a:schemeClr val="accent2">
                  <a:lumMod val="50000"/>
                </a:schemeClr>
              </a:buClr>
              <a:buSzPct val="80000"/>
              <a:buFont typeface="Wingdings" pitchFamily="2" charset="2"/>
              <a:buChar char="n"/>
              <a:defRPr/>
            </a:pPr>
            <a:endParaRPr lang="en-US" sz="2400" dirty="0"/>
          </a:p>
          <a:p>
            <a:pPr marL="12001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12001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285750"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p:txBody>
      </p:sp>
      <p:sp>
        <p:nvSpPr>
          <p:cNvPr id="5" name="Rectangle 7"/>
          <p:cNvSpPr txBox="1">
            <a:spLocks noChangeArrowheads="1"/>
          </p:cNvSpPr>
          <p:nvPr/>
        </p:nvSpPr>
        <p:spPr>
          <a:xfrm>
            <a:off x="7988300" y="6524625"/>
            <a:ext cx="1143000" cy="304800"/>
          </a:xfrm>
          <a:prstGeom prst="rect">
            <a:avLst/>
          </a:prstGeom>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3831E9-71BB-4E9C-BECE-93EA125674B9}" type="slidenum">
              <a:rPr kumimoji="0" lang="en-US" sz="1000" b="0" i="0" u="none" strike="noStrike" kern="1200" cap="none" spc="0" normalizeH="0" baseline="0" noProof="0" smtClean="0">
                <a:ln>
                  <a:noFill/>
                </a:ln>
                <a:solidFill>
                  <a:schemeClr val="bg2"/>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000" b="0" i="0" u="none" strike="noStrike" kern="1200" cap="none" spc="0" normalizeH="0" baseline="0" noProof="0" dirty="0" smtClean="0">
              <a:ln>
                <a:noFill/>
              </a:ln>
              <a:solidFill>
                <a:schemeClr val="bg2"/>
              </a:solidFill>
              <a:effectLst/>
              <a:uLnTx/>
              <a:uFillTx/>
              <a:latin typeface="Arial" pitchFamily="34" charset="0"/>
              <a:ea typeface="+mn-ea"/>
              <a:cs typeface="+mn-cs"/>
            </a:endParaRPr>
          </a:p>
        </p:txBody>
      </p:sp>
      <p:sp>
        <p:nvSpPr>
          <p:cNvPr id="7" name="Title 1"/>
          <p:cNvSpPr>
            <a:spLocks noGrp="1"/>
          </p:cNvSpPr>
          <p:nvPr>
            <p:ph type="title"/>
          </p:nvPr>
        </p:nvSpPr>
        <p:spPr>
          <a:xfrm>
            <a:off x="0" y="0"/>
            <a:ext cx="8780463" cy="1233488"/>
          </a:xfrm>
        </p:spPr>
        <p:txBody>
          <a:bodyPr/>
          <a:lstStyle/>
          <a:p>
            <a:r>
              <a:rPr lang="en-US" sz="3200" dirty="0" smtClean="0"/>
              <a:t>DULL SWORD </a:t>
            </a:r>
            <a:r>
              <a:rPr lang="en-US" sz="3200" dirty="0"/>
              <a:t>Examples</a:t>
            </a:r>
            <a:br>
              <a:rPr lang="en-US" sz="3200" dirty="0"/>
            </a:br>
            <a:r>
              <a:rPr lang="en-US" sz="3200" dirty="0"/>
              <a:t>Deficiencies</a:t>
            </a:r>
            <a:endParaRPr lang="en-US" sz="3200" dirty="0" smtClean="0"/>
          </a:p>
        </p:txBody>
      </p:sp>
    </p:spTree>
    <p:extLst>
      <p:ext uri="{BB962C8B-B14F-4D97-AF65-F5344CB8AC3E}">
        <p14:creationId xmlns:p14="http://schemas.microsoft.com/office/powerpoint/2010/main" val="131403684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BENT SPEAR</a:t>
            </a:r>
            <a:br>
              <a:rPr lang="en-US" sz="3200" dirty="0" smtClean="0"/>
            </a:br>
            <a:r>
              <a:rPr lang="en-US" sz="3200" dirty="0" smtClean="0"/>
              <a:t>Nuclear Incident</a:t>
            </a:r>
            <a:endParaRPr lang="en-US" dirty="0"/>
          </a:p>
        </p:txBody>
      </p:sp>
      <p:sp>
        <p:nvSpPr>
          <p:cNvPr id="3" name="Content Placeholder 2"/>
          <p:cNvSpPr>
            <a:spLocks noGrp="1"/>
          </p:cNvSpPr>
          <p:nvPr>
            <p:ph idx="1"/>
          </p:nvPr>
        </p:nvSpPr>
        <p:spPr>
          <a:xfrm>
            <a:off x="304799" y="1447800"/>
            <a:ext cx="8534401" cy="4324350"/>
          </a:xfrm>
        </p:spPr>
        <p:txBody>
          <a:bodyPr/>
          <a:lstStyle/>
          <a:p>
            <a:pPr>
              <a:spcBef>
                <a:spcPts val="60"/>
              </a:spcBef>
              <a:buClr>
                <a:schemeClr val="accent2">
                  <a:lumMod val="50000"/>
                </a:schemeClr>
              </a:buClr>
              <a:buSzPct val="80000"/>
              <a:buFont typeface="Wingdings" pitchFamily="2" charset="2"/>
              <a:buChar char="n"/>
              <a:defRPr/>
            </a:pPr>
            <a:r>
              <a:rPr lang="en-US" sz="2000" b="1" dirty="0">
                <a:latin typeface="Arial" charset="0"/>
              </a:rPr>
              <a:t>Mishaps </a:t>
            </a:r>
            <a:r>
              <a:rPr lang="en-US" sz="2000" b="1" dirty="0"/>
              <a:t>not in the accident category, but fit the following </a:t>
            </a:r>
            <a:r>
              <a:rPr lang="en-US" sz="2000" b="1" dirty="0" smtClean="0"/>
              <a:t>criteria</a:t>
            </a:r>
          </a:p>
          <a:p>
            <a:pPr>
              <a:spcBef>
                <a:spcPts val="60"/>
              </a:spcBef>
              <a:buClr>
                <a:schemeClr val="accent2">
                  <a:lumMod val="50000"/>
                </a:schemeClr>
              </a:buClr>
              <a:buSzPct val="80000"/>
              <a:buFont typeface="Wingdings" pitchFamily="2" charset="2"/>
              <a:buChar char="n"/>
              <a:defRPr/>
            </a:pPr>
            <a:endParaRPr lang="en-US" sz="800" b="1" dirty="0"/>
          </a:p>
          <a:p>
            <a:pPr marL="685800" lvl="1" indent="-285750">
              <a:spcBef>
                <a:spcPts val="30"/>
              </a:spcBef>
              <a:buClr>
                <a:schemeClr val="accent2">
                  <a:lumMod val="50000"/>
                </a:schemeClr>
              </a:buClr>
              <a:buSzPct val="80000"/>
              <a:buFont typeface="Wingdings" pitchFamily="2" charset="2"/>
              <a:buChar char="n"/>
              <a:defRPr/>
            </a:pPr>
            <a:r>
              <a:rPr lang="en-US" sz="2000" b="1" dirty="0" smtClean="0"/>
              <a:t>Radioactive </a:t>
            </a:r>
            <a:r>
              <a:rPr lang="en-US" sz="2000" b="1" dirty="0"/>
              <a:t>contamination from burning, theft, seizure, inadvertent release of content, or destruction of a radioactive limited-life </a:t>
            </a:r>
            <a:r>
              <a:rPr lang="en-US" sz="2000" b="1" dirty="0" smtClean="0"/>
              <a:t>component</a:t>
            </a:r>
          </a:p>
          <a:p>
            <a:pPr marL="685800" lvl="1" indent="-285750">
              <a:spcBef>
                <a:spcPts val="30"/>
              </a:spcBef>
              <a:buClr>
                <a:schemeClr val="accent2">
                  <a:lumMod val="50000"/>
                </a:schemeClr>
              </a:buClr>
              <a:buSzPct val="80000"/>
              <a:buFont typeface="Wingdings" pitchFamily="2" charset="2"/>
              <a:buChar char="n"/>
              <a:defRPr/>
            </a:pPr>
            <a:endParaRPr lang="en-US" sz="800" b="1" dirty="0"/>
          </a:p>
          <a:p>
            <a:pPr marL="685800" lvl="1" indent="-285750">
              <a:spcBef>
                <a:spcPts val="30"/>
              </a:spcBef>
              <a:buClr>
                <a:schemeClr val="accent2">
                  <a:lumMod val="50000"/>
                </a:schemeClr>
              </a:buClr>
              <a:buSzPct val="80000"/>
              <a:buFont typeface="Wingdings" pitchFamily="2" charset="2"/>
              <a:buChar char="n"/>
              <a:defRPr/>
            </a:pPr>
            <a:r>
              <a:rPr lang="en-US" sz="2000" b="1" dirty="0"/>
              <a:t>Inadvertent initiation of a limited-life component or damage to </a:t>
            </a:r>
            <a:r>
              <a:rPr lang="en-US" sz="2000" b="1" dirty="0" smtClean="0"/>
              <a:t> a </a:t>
            </a:r>
            <a:r>
              <a:rPr lang="en-US" sz="2000" b="1" dirty="0"/>
              <a:t>nuclear </a:t>
            </a:r>
            <a:r>
              <a:rPr lang="en-US" sz="2000" b="1" dirty="0" smtClean="0"/>
              <a:t>weapon/component </a:t>
            </a:r>
            <a:r>
              <a:rPr lang="en-US" sz="2000" b="1" dirty="0"/>
              <a:t>that requires major rework, replacement,  examination, or re-certification by the </a:t>
            </a:r>
            <a:r>
              <a:rPr lang="en-US" sz="2000" b="1" dirty="0" smtClean="0"/>
              <a:t>DoE  </a:t>
            </a:r>
          </a:p>
          <a:p>
            <a:pPr marL="685800" lvl="1" indent="-285750">
              <a:spcBef>
                <a:spcPts val="30"/>
              </a:spcBef>
              <a:buClr>
                <a:schemeClr val="accent2">
                  <a:lumMod val="50000"/>
                </a:schemeClr>
              </a:buClr>
              <a:buSzPct val="80000"/>
              <a:buFont typeface="Wingdings" pitchFamily="2" charset="2"/>
              <a:buChar char="n"/>
              <a:defRPr/>
            </a:pPr>
            <a:endParaRPr lang="en-US" sz="800" b="1" dirty="0" smtClean="0"/>
          </a:p>
          <a:p>
            <a:pPr marL="685800" lvl="1" indent="-285750">
              <a:spcBef>
                <a:spcPts val="30"/>
              </a:spcBef>
              <a:buClr>
                <a:schemeClr val="accent2">
                  <a:lumMod val="50000"/>
                </a:schemeClr>
              </a:buClr>
              <a:buSzPct val="80000"/>
              <a:buFont typeface="Wingdings" pitchFamily="2" charset="2"/>
              <a:buChar char="n"/>
              <a:defRPr/>
            </a:pPr>
            <a:r>
              <a:rPr lang="en-US" sz="2000" b="1" dirty="0" smtClean="0"/>
              <a:t>Requires immediate action in the interest of nuclear surety</a:t>
            </a:r>
          </a:p>
          <a:p>
            <a:pPr marL="685800" lvl="1" indent="-285750">
              <a:spcBef>
                <a:spcPts val="30"/>
              </a:spcBef>
              <a:buClr>
                <a:schemeClr val="accent2">
                  <a:lumMod val="50000"/>
                </a:schemeClr>
              </a:buClr>
              <a:buSzPct val="80000"/>
              <a:buFont typeface="Wingdings" pitchFamily="2" charset="2"/>
              <a:buChar char="n"/>
              <a:defRPr/>
            </a:pPr>
            <a:endParaRPr lang="en-US" sz="800" b="1" dirty="0"/>
          </a:p>
          <a:p>
            <a:pPr marL="685800" lvl="2" indent="-285750">
              <a:spcBef>
                <a:spcPts val="30"/>
              </a:spcBef>
              <a:buClr>
                <a:schemeClr val="accent2">
                  <a:lumMod val="50000"/>
                </a:schemeClr>
              </a:buClr>
              <a:buSzPct val="80000"/>
              <a:buFont typeface="Wingdings" pitchFamily="2" charset="2"/>
              <a:buChar char="n"/>
              <a:defRPr/>
            </a:pPr>
            <a:r>
              <a:rPr lang="en-US" b="1" dirty="0"/>
              <a:t>Nuclear warhead has been armed without proper </a:t>
            </a:r>
            <a:r>
              <a:rPr lang="en-US" b="1" dirty="0" smtClean="0"/>
              <a:t>authorization</a:t>
            </a:r>
          </a:p>
          <a:p>
            <a:pPr marL="685800" lvl="2" indent="-285750">
              <a:spcBef>
                <a:spcPts val="30"/>
              </a:spcBef>
              <a:buClr>
                <a:schemeClr val="accent2">
                  <a:lumMod val="50000"/>
                </a:schemeClr>
              </a:buClr>
              <a:buSzPct val="80000"/>
              <a:buFont typeface="Wingdings" pitchFamily="2" charset="2"/>
              <a:buChar char="n"/>
              <a:defRPr/>
            </a:pPr>
            <a:endParaRPr lang="en-US" sz="800" b="1" dirty="0"/>
          </a:p>
          <a:p>
            <a:pPr marL="685800" lvl="2" indent="-285750">
              <a:spcBef>
                <a:spcPts val="30"/>
              </a:spcBef>
              <a:buClr>
                <a:schemeClr val="accent2">
                  <a:lumMod val="50000"/>
                </a:schemeClr>
              </a:buClr>
              <a:buSzPct val="80000"/>
              <a:buFont typeface="Wingdings" pitchFamily="2" charset="2"/>
              <a:buChar char="n"/>
              <a:defRPr/>
            </a:pPr>
            <a:r>
              <a:rPr lang="en-US" b="1" dirty="0"/>
              <a:t>Could lead to a nuclear weapon system accident and warrants information up channeled to HQ AF or higher command authorities</a:t>
            </a:r>
          </a:p>
          <a:p>
            <a:endParaRPr lang="en-US" dirty="0"/>
          </a:p>
        </p:txBody>
      </p:sp>
      <p:sp>
        <p:nvSpPr>
          <p:cNvPr id="5" name="Slide Number Placeholder 4"/>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23</a:t>
            </a:fld>
            <a:endParaRPr lang="en-US" dirty="0">
              <a:solidFill>
                <a:srgbClr val="808080"/>
              </a:solidFill>
            </a:endParaRPr>
          </a:p>
        </p:txBody>
      </p:sp>
    </p:spTree>
    <p:extLst>
      <p:ext uri="{BB962C8B-B14F-4D97-AF65-F5344CB8AC3E}">
        <p14:creationId xmlns:p14="http://schemas.microsoft.com/office/powerpoint/2010/main" val="370111602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296883" y="1371600"/>
            <a:ext cx="8469292" cy="5014913"/>
          </a:xfrm>
          <a:prstGeom prst="rect">
            <a:avLst/>
          </a:prstGeom>
        </p:spPr>
        <p:txBody>
          <a:bodyPr/>
          <a:lstStyle/>
          <a:p>
            <a:pPr marL="285750" indent="-285750" eaLnBrk="0" hangingPunct="0">
              <a:spcBef>
                <a:spcPts val="60"/>
              </a:spcBef>
              <a:buClr>
                <a:schemeClr val="accent2">
                  <a:lumMod val="50000"/>
                </a:schemeClr>
              </a:buClr>
              <a:buSzPct val="80000"/>
              <a:buFont typeface="Wingdings" pitchFamily="2" charset="2"/>
              <a:buChar char="n"/>
              <a:defRPr/>
            </a:pPr>
            <a:r>
              <a:rPr lang="en-US" sz="2000" b="1" dirty="0" smtClean="0">
                <a:latin typeface="Arial" charset="0"/>
              </a:rPr>
              <a:t>Accidental, </a:t>
            </a:r>
            <a:r>
              <a:rPr lang="en-US" sz="2000" b="1" dirty="0">
                <a:latin typeface="Arial" charset="0"/>
              </a:rPr>
              <a:t>unauthorized, or unexplained events that could create the risk of </a:t>
            </a:r>
            <a:r>
              <a:rPr lang="en-US" sz="2000" b="1" dirty="0" smtClean="0">
                <a:latin typeface="Arial" charset="0"/>
              </a:rPr>
              <a:t>war</a:t>
            </a:r>
          </a:p>
          <a:p>
            <a:pPr marL="285750" indent="-285750" eaLnBrk="0" hangingPunct="0">
              <a:spcBef>
                <a:spcPts val="60"/>
              </a:spcBef>
              <a:buClr>
                <a:schemeClr val="accent2">
                  <a:lumMod val="50000"/>
                </a:schemeClr>
              </a:buClr>
              <a:buSzPct val="80000"/>
              <a:buFont typeface="Wingdings" pitchFamily="2" charset="2"/>
              <a:buChar char="n"/>
              <a:defRPr/>
            </a:pPr>
            <a:endParaRPr lang="en-US" sz="800" b="1" dirty="0">
              <a:latin typeface="Arial" charset="0"/>
            </a:endParaRPr>
          </a:p>
          <a:p>
            <a:pPr marL="685800" lvl="1" indent="-283464" eaLnBrk="0" hangingPunct="0">
              <a:spcBef>
                <a:spcPts val="30"/>
              </a:spcBef>
              <a:buClr>
                <a:schemeClr val="accent2">
                  <a:lumMod val="50000"/>
                </a:schemeClr>
              </a:buClr>
              <a:buSzPct val="80000"/>
              <a:buFont typeface="Wingdings" pitchFamily="2" charset="2"/>
              <a:buChar char="n"/>
              <a:defRPr/>
            </a:pPr>
            <a:r>
              <a:rPr lang="en-US" sz="2000" b="1" dirty="0">
                <a:latin typeface="Arial" charset="0"/>
              </a:rPr>
              <a:t>Accidental, unauthorized, or </a:t>
            </a:r>
            <a:r>
              <a:rPr lang="en-US" sz="2000" b="1" dirty="0" smtClean="0">
                <a:latin typeface="Arial" charset="0"/>
              </a:rPr>
              <a:t>unexplained actual or </a:t>
            </a:r>
            <a:r>
              <a:rPr lang="en-US" sz="2000" b="1" dirty="0">
                <a:latin typeface="Arial" charset="0"/>
              </a:rPr>
              <a:t>possible </a:t>
            </a:r>
            <a:r>
              <a:rPr lang="en-US" sz="2000" b="1" dirty="0" smtClean="0">
                <a:latin typeface="Arial" charset="0"/>
              </a:rPr>
              <a:t>nuclear detonation</a:t>
            </a:r>
          </a:p>
          <a:p>
            <a:pPr marL="685800" lvl="1" indent="-283464" eaLnBrk="0" hangingPunct="0">
              <a:spcBef>
                <a:spcPts val="30"/>
              </a:spcBef>
              <a:buClr>
                <a:schemeClr val="accent2">
                  <a:lumMod val="50000"/>
                </a:schemeClr>
              </a:buClr>
              <a:buSzPct val="80000"/>
              <a:buFont typeface="Wingdings" pitchFamily="2" charset="2"/>
              <a:buChar char="n"/>
              <a:defRPr/>
            </a:pPr>
            <a:endParaRPr lang="en-US" sz="800" b="1" dirty="0">
              <a:latin typeface="Arial" charset="0"/>
            </a:endParaRPr>
          </a:p>
          <a:p>
            <a:pPr marL="685800" lvl="1" indent="-283464" eaLnBrk="0" hangingPunct="0">
              <a:spcBef>
                <a:spcPts val="30"/>
              </a:spcBef>
              <a:buClr>
                <a:schemeClr val="accent2">
                  <a:lumMod val="50000"/>
                </a:schemeClr>
              </a:buClr>
              <a:buSzPct val="80000"/>
              <a:buFont typeface="Wingdings" pitchFamily="2" charset="2"/>
              <a:buChar char="n"/>
              <a:defRPr/>
            </a:pPr>
            <a:r>
              <a:rPr lang="en-US" sz="2000" b="1" dirty="0">
                <a:latin typeface="Arial" charset="0"/>
              </a:rPr>
              <a:t>Accidental or unauthorized </a:t>
            </a:r>
            <a:r>
              <a:rPr lang="en-US" sz="2000" b="1" dirty="0" smtClean="0">
                <a:latin typeface="Arial" charset="0"/>
              </a:rPr>
              <a:t>launch of a nuclear </a:t>
            </a:r>
            <a:r>
              <a:rPr lang="en-US" sz="2000" b="1" dirty="0">
                <a:latin typeface="Arial" charset="0"/>
              </a:rPr>
              <a:t>armed or </a:t>
            </a:r>
            <a:r>
              <a:rPr lang="en-US" sz="2000" b="1" dirty="0" smtClean="0">
                <a:latin typeface="Arial" charset="0"/>
              </a:rPr>
              <a:t>nuclear capable missile</a:t>
            </a:r>
          </a:p>
          <a:p>
            <a:pPr marL="685800" lvl="1" indent="-283464" eaLnBrk="0" hangingPunct="0">
              <a:spcBef>
                <a:spcPts val="30"/>
              </a:spcBef>
              <a:buClr>
                <a:schemeClr val="accent2">
                  <a:lumMod val="50000"/>
                </a:schemeClr>
              </a:buClr>
              <a:buSzPct val="80000"/>
              <a:buFont typeface="Wingdings" pitchFamily="2" charset="2"/>
              <a:buChar char="n"/>
              <a:defRPr/>
            </a:pPr>
            <a:endParaRPr lang="en-US" sz="800" b="1" dirty="0">
              <a:latin typeface="Arial" charset="0"/>
            </a:endParaRPr>
          </a:p>
          <a:p>
            <a:pPr marL="685800" lvl="1" indent="-283464" eaLnBrk="0" hangingPunct="0">
              <a:spcBef>
                <a:spcPts val="30"/>
              </a:spcBef>
              <a:buClr>
                <a:schemeClr val="accent2">
                  <a:lumMod val="50000"/>
                </a:schemeClr>
              </a:buClr>
              <a:buSzPct val="80000"/>
              <a:buFont typeface="Wingdings" pitchFamily="2" charset="2"/>
              <a:buChar char="n"/>
              <a:defRPr/>
            </a:pPr>
            <a:r>
              <a:rPr lang="en-US" sz="2000" b="1" dirty="0">
                <a:latin typeface="Arial" charset="0"/>
              </a:rPr>
              <a:t>Unauthorized flight/deviation from </a:t>
            </a:r>
            <a:r>
              <a:rPr lang="en-US" sz="2000" b="1" dirty="0" smtClean="0">
                <a:latin typeface="Arial" charset="0"/>
              </a:rPr>
              <a:t>approved </a:t>
            </a:r>
            <a:r>
              <a:rPr lang="en-US" sz="2000" b="1" dirty="0">
                <a:latin typeface="Arial" charset="0"/>
              </a:rPr>
              <a:t>flight plan by nuclear </a:t>
            </a:r>
            <a:r>
              <a:rPr lang="en-US" sz="2000" b="1" dirty="0" smtClean="0">
                <a:latin typeface="Arial" charset="0"/>
              </a:rPr>
              <a:t>armed or nuclear </a:t>
            </a:r>
            <a:r>
              <a:rPr lang="en-US" sz="2000" b="1" dirty="0">
                <a:latin typeface="Arial" charset="0"/>
              </a:rPr>
              <a:t>capable aircraft </a:t>
            </a:r>
            <a:r>
              <a:rPr lang="en-US" sz="2000" b="1" dirty="0" smtClean="0">
                <a:latin typeface="Arial" charset="0"/>
              </a:rPr>
              <a:t>that could</a:t>
            </a:r>
          </a:p>
          <a:p>
            <a:pPr marL="685800" lvl="1" indent="-283464" eaLnBrk="0" hangingPunct="0">
              <a:spcBef>
                <a:spcPts val="30"/>
              </a:spcBef>
              <a:buClr>
                <a:schemeClr val="accent2">
                  <a:lumMod val="50000"/>
                </a:schemeClr>
              </a:buClr>
              <a:buSzPct val="80000"/>
              <a:defRPr/>
            </a:pPr>
            <a:r>
              <a:rPr lang="en-US" sz="2000" b="1" dirty="0" smtClean="0">
                <a:latin typeface="Arial" charset="0"/>
              </a:rPr>
              <a:t>    be perceived as </a:t>
            </a:r>
            <a:r>
              <a:rPr lang="en-US" sz="2000" b="1" dirty="0">
                <a:latin typeface="Arial" charset="0"/>
              </a:rPr>
              <a:t>a hostile act</a:t>
            </a:r>
          </a:p>
          <a:p>
            <a:pPr marL="7429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7429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7429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p:txBody>
      </p:sp>
      <p:sp>
        <p:nvSpPr>
          <p:cNvPr id="4" name="Rectangle 7"/>
          <p:cNvSpPr txBox="1">
            <a:spLocks noChangeArrowheads="1"/>
          </p:cNvSpPr>
          <p:nvPr/>
        </p:nvSpPr>
        <p:spPr>
          <a:xfrm>
            <a:off x="7988300" y="6524625"/>
            <a:ext cx="1143000" cy="304800"/>
          </a:xfrm>
          <a:prstGeom prst="rect">
            <a:avLst/>
          </a:prstGeom>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3831E9-71BB-4E9C-BECE-93EA125674B9}" type="slidenum">
              <a:rPr kumimoji="0" lang="en-US" sz="1000" b="0" i="0" u="none" strike="noStrike" kern="1200" cap="none" spc="0" normalizeH="0" baseline="0" noProof="0" smtClean="0">
                <a:ln>
                  <a:noFill/>
                </a:ln>
                <a:solidFill>
                  <a:schemeClr val="bg2"/>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000" b="0" i="0" u="none" strike="noStrike" kern="1200" cap="none" spc="0" normalizeH="0" baseline="0" noProof="0" dirty="0" smtClean="0">
              <a:ln>
                <a:noFill/>
              </a:ln>
              <a:solidFill>
                <a:schemeClr val="bg2"/>
              </a:solidFill>
              <a:effectLst/>
              <a:uLnTx/>
              <a:uFillTx/>
              <a:latin typeface="Arial" pitchFamily="34" charset="0"/>
              <a:ea typeface="+mn-ea"/>
              <a:cs typeface="+mn-cs"/>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4343399"/>
            <a:ext cx="1725271" cy="2044169"/>
          </a:xfrm>
          <a:prstGeom prst="rect">
            <a:avLst/>
          </a:prstGeom>
          <a:ln>
            <a:solidFill>
              <a:schemeClr val="tx1"/>
            </a:solidFill>
          </a:ln>
          <a:effectLst>
            <a:glow rad="63500">
              <a:schemeClr val="accent4">
                <a:satMod val="175000"/>
                <a:alpha val="40000"/>
              </a:schemeClr>
            </a:glow>
            <a:outerShdw blurRad="63500" sx="102000" sy="102000" algn="ctr" rotWithShape="0">
              <a:prstClr val="black">
                <a:alpha val="40000"/>
              </a:prstClr>
            </a:outerShdw>
          </a:effectLst>
        </p:spPr>
      </p:pic>
      <p:sp>
        <p:nvSpPr>
          <p:cNvPr id="8" name="Title 1"/>
          <p:cNvSpPr>
            <a:spLocks noGrp="1"/>
          </p:cNvSpPr>
          <p:nvPr>
            <p:ph type="title"/>
          </p:nvPr>
        </p:nvSpPr>
        <p:spPr>
          <a:xfrm>
            <a:off x="1447800" y="0"/>
            <a:ext cx="7332663" cy="1233488"/>
          </a:xfrm>
        </p:spPr>
        <p:txBody>
          <a:bodyPr/>
          <a:lstStyle/>
          <a:p>
            <a:r>
              <a:rPr lang="en-US" sz="3200" dirty="0" smtClean="0"/>
              <a:t>NUCFLASH</a:t>
            </a:r>
            <a:br>
              <a:rPr lang="en-US" sz="3200" dirty="0" smtClean="0"/>
            </a:br>
            <a:r>
              <a:rPr lang="en-US" sz="3200" dirty="0" smtClean="0"/>
              <a:t>Nuclear Weapon Accident</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200" y="4649419"/>
            <a:ext cx="2590800" cy="1751381"/>
          </a:xfrm>
          <a:prstGeom prst="rect">
            <a:avLst/>
          </a:prstGeom>
          <a:ln>
            <a:solidFill>
              <a:schemeClr val="tx1"/>
            </a:solidFill>
          </a:ln>
          <a:effectLst>
            <a:glow rad="63500">
              <a:schemeClr val="accent4">
                <a:satMod val="175000"/>
                <a:alpha val="40000"/>
              </a:schemeClr>
            </a:glow>
          </a:effectLst>
        </p:spPr>
      </p:pic>
    </p:spTree>
    <p:extLst>
      <p:ext uri="{BB962C8B-B14F-4D97-AF65-F5344CB8AC3E}">
        <p14:creationId xmlns:p14="http://schemas.microsoft.com/office/powerpoint/2010/main" val="3742190554"/>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04800" y="1447800"/>
            <a:ext cx="8461375" cy="5014913"/>
          </a:xfrm>
          <a:prstGeom prst="rect">
            <a:avLst/>
          </a:prstGeom>
        </p:spPr>
        <p:txBody>
          <a:bodyPr/>
          <a:lstStyle/>
          <a:p>
            <a:pPr marL="285750" indent="-285750" eaLnBrk="0" hangingPunct="0">
              <a:spcBef>
                <a:spcPts val="60"/>
              </a:spcBef>
              <a:buClr>
                <a:schemeClr val="accent2">
                  <a:lumMod val="50000"/>
                </a:schemeClr>
              </a:buClr>
              <a:buSzPct val="80000"/>
              <a:buFont typeface="Wingdings" pitchFamily="2" charset="2"/>
              <a:buChar char="n"/>
              <a:defRPr/>
            </a:pPr>
            <a:r>
              <a:rPr lang="en-US" sz="2000" b="1" dirty="0" smtClean="0"/>
              <a:t>Accidental, unauthorized</a:t>
            </a:r>
            <a:r>
              <a:rPr lang="en-US" sz="2000" b="1" dirty="0"/>
              <a:t>, or unexplained events that could not create the risk of </a:t>
            </a:r>
            <a:r>
              <a:rPr lang="en-US" sz="2000" b="1" dirty="0" smtClean="0"/>
              <a:t>war</a:t>
            </a:r>
          </a:p>
          <a:p>
            <a:pPr marL="285750" indent="-285750" eaLnBrk="0" hangingPunct="0">
              <a:spcBef>
                <a:spcPts val="60"/>
              </a:spcBef>
              <a:buClr>
                <a:schemeClr val="accent2">
                  <a:lumMod val="50000"/>
                </a:schemeClr>
              </a:buClr>
              <a:buSzPct val="80000"/>
              <a:buFont typeface="Wingdings" pitchFamily="2" charset="2"/>
              <a:buChar char="n"/>
              <a:defRPr/>
            </a:pPr>
            <a:endParaRPr lang="en-US" sz="800" b="1" dirty="0"/>
          </a:p>
          <a:p>
            <a:pPr marL="685800" lvl="1" indent="-285750" eaLnBrk="0" hangingPunct="0">
              <a:spcBef>
                <a:spcPts val="30"/>
              </a:spcBef>
              <a:buClr>
                <a:schemeClr val="accent2">
                  <a:lumMod val="50000"/>
                </a:schemeClr>
              </a:buClr>
              <a:buSzPct val="80000"/>
              <a:buFont typeface="Wingdings" pitchFamily="2" charset="2"/>
              <a:buChar char="n"/>
              <a:defRPr/>
            </a:pPr>
            <a:r>
              <a:rPr lang="en-US" sz="2000" b="1" dirty="0"/>
              <a:t>Accidental or unauthorized launching, firing, or use by </a:t>
            </a:r>
            <a:r>
              <a:rPr lang="en-US" sz="2000" b="1" dirty="0" smtClean="0"/>
              <a:t>U.S. </a:t>
            </a:r>
            <a:r>
              <a:rPr lang="en-US" sz="2000" b="1" dirty="0"/>
              <a:t>forces or </a:t>
            </a:r>
            <a:r>
              <a:rPr lang="en-US" sz="2000" b="1" dirty="0" smtClean="0"/>
              <a:t>U.S. </a:t>
            </a:r>
            <a:r>
              <a:rPr lang="en-US" sz="2000" b="1" dirty="0"/>
              <a:t>supported </a:t>
            </a:r>
            <a:r>
              <a:rPr lang="en-US" sz="2000" b="1" dirty="0" smtClean="0"/>
              <a:t>forces</a:t>
            </a:r>
          </a:p>
          <a:p>
            <a:pPr marL="685800" lvl="1" indent="-285750" eaLnBrk="0" hangingPunct="0">
              <a:spcBef>
                <a:spcPts val="30"/>
              </a:spcBef>
              <a:buClr>
                <a:schemeClr val="accent2">
                  <a:lumMod val="50000"/>
                </a:schemeClr>
              </a:buClr>
              <a:buSzPct val="80000"/>
              <a:buFont typeface="Wingdings" pitchFamily="2" charset="2"/>
              <a:buChar char="n"/>
              <a:defRPr/>
            </a:pPr>
            <a:endParaRPr lang="en-US" sz="800" b="1" dirty="0"/>
          </a:p>
          <a:p>
            <a:pPr marL="685800" lvl="1" indent="-285750" eaLnBrk="0" hangingPunct="0">
              <a:spcBef>
                <a:spcPts val="30"/>
              </a:spcBef>
              <a:buClr>
                <a:schemeClr val="accent2">
                  <a:lumMod val="50000"/>
                </a:schemeClr>
              </a:buClr>
              <a:buSzPct val="80000"/>
              <a:buFont typeface="Wingdings" pitchFamily="2" charset="2"/>
              <a:buChar char="n"/>
              <a:defRPr/>
            </a:pPr>
            <a:r>
              <a:rPr lang="en-US" sz="2000" b="1" dirty="0"/>
              <a:t>Accidental, unauthorized, or unexplained nuclear </a:t>
            </a:r>
            <a:r>
              <a:rPr lang="en-US" sz="2000" b="1" dirty="0" smtClean="0"/>
              <a:t>detonation</a:t>
            </a:r>
          </a:p>
          <a:p>
            <a:pPr marL="685800" lvl="1" indent="-285750" eaLnBrk="0" hangingPunct="0">
              <a:spcBef>
                <a:spcPts val="30"/>
              </a:spcBef>
              <a:buClr>
                <a:schemeClr val="accent2">
                  <a:lumMod val="50000"/>
                </a:schemeClr>
              </a:buClr>
              <a:buSzPct val="80000"/>
              <a:buFont typeface="Wingdings" pitchFamily="2" charset="2"/>
              <a:buChar char="n"/>
              <a:defRPr/>
            </a:pPr>
            <a:endParaRPr lang="en-US" sz="800" b="1" dirty="0"/>
          </a:p>
          <a:p>
            <a:pPr marL="685800" lvl="1" indent="-285750" eaLnBrk="0" hangingPunct="0">
              <a:spcBef>
                <a:spcPts val="30"/>
              </a:spcBef>
              <a:buClr>
                <a:schemeClr val="accent2">
                  <a:lumMod val="50000"/>
                </a:schemeClr>
              </a:buClr>
              <a:buSzPct val="80000"/>
              <a:buFont typeface="Wingdings" pitchFamily="2" charset="2"/>
              <a:buChar char="n"/>
              <a:defRPr/>
            </a:pPr>
            <a:r>
              <a:rPr lang="en-US" sz="2000" b="1" dirty="0"/>
              <a:t>Non-nuclear detonation </a:t>
            </a:r>
            <a:r>
              <a:rPr lang="en-US" sz="2000" b="1" dirty="0" smtClean="0"/>
              <a:t>or </a:t>
            </a:r>
            <a:r>
              <a:rPr lang="en-US" sz="2000" b="1" dirty="0"/>
              <a:t>burning of a nuclear </a:t>
            </a:r>
            <a:r>
              <a:rPr lang="en-US" sz="2000" b="1" dirty="0" smtClean="0"/>
              <a:t>weapon or nuclear component</a:t>
            </a:r>
          </a:p>
          <a:p>
            <a:pPr marL="685800" lvl="1" indent="-285750" eaLnBrk="0" hangingPunct="0">
              <a:spcBef>
                <a:spcPts val="30"/>
              </a:spcBef>
              <a:buClr>
                <a:schemeClr val="accent2">
                  <a:lumMod val="50000"/>
                </a:schemeClr>
              </a:buClr>
              <a:buSzPct val="80000"/>
              <a:buFont typeface="Wingdings" pitchFamily="2" charset="2"/>
              <a:buChar char="n"/>
              <a:defRPr/>
            </a:pPr>
            <a:endParaRPr lang="en-US" sz="800" b="1" dirty="0"/>
          </a:p>
          <a:p>
            <a:pPr marL="685800" lvl="1" indent="-285750" eaLnBrk="0" hangingPunct="0">
              <a:spcBef>
                <a:spcPts val="30"/>
              </a:spcBef>
              <a:buClr>
                <a:schemeClr val="accent2">
                  <a:lumMod val="50000"/>
                </a:schemeClr>
              </a:buClr>
              <a:buSzPct val="80000"/>
              <a:buFont typeface="Wingdings" pitchFamily="2" charset="2"/>
              <a:buChar char="n"/>
              <a:defRPr/>
            </a:pPr>
            <a:r>
              <a:rPr lang="en-US" sz="2000" b="1" dirty="0" smtClean="0"/>
              <a:t>Radioactive contamination which doesn’t fall within BENT SPEAR category</a:t>
            </a:r>
          </a:p>
          <a:p>
            <a:pPr marL="685800" lvl="1" indent="-285750" eaLnBrk="0" hangingPunct="0">
              <a:spcBef>
                <a:spcPts val="30"/>
              </a:spcBef>
              <a:buClr>
                <a:schemeClr val="accent2">
                  <a:lumMod val="50000"/>
                </a:schemeClr>
              </a:buClr>
              <a:buSzPct val="80000"/>
              <a:buFont typeface="Wingdings" pitchFamily="2" charset="2"/>
              <a:buChar char="n"/>
              <a:defRPr/>
            </a:pPr>
            <a:endParaRPr lang="en-US" sz="800" b="1" dirty="0"/>
          </a:p>
          <a:p>
            <a:pPr marL="685800" lvl="1" indent="-285750" eaLnBrk="0" hangingPunct="0">
              <a:spcBef>
                <a:spcPts val="30"/>
              </a:spcBef>
              <a:buClr>
                <a:schemeClr val="accent2">
                  <a:lumMod val="50000"/>
                </a:schemeClr>
              </a:buClr>
              <a:buSzPct val="80000"/>
              <a:buFont typeface="Wingdings" pitchFamily="2" charset="2"/>
              <a:buChar char="n"/>
              <a:defRPr/>
            </a:pPr>
            <a:r>
              <a:rPr lang="en-US" sz="2000" b="1" dirty="0"/>
              <a:t>Public </a:t>
            </a:r>
            <a:r>
              <a:rPr lang="en-US" sz="2000" b="1" dirty="0" smtClean="0"/>
              <a:t>hazard - </a:t>
            </a:r>
            <a:r>
              <a:rPr lang="en-US" sz="2000" b="1" dirty="0"/>
              <a:t>actual or </a:t>
            </a:r>
            <a:r>
              <a:rPr lang="en-US" sz="2000" b="1" dirty="0" smtClean="0"/>
              <a:t>perceived</a:t>
            </a:r>
          </a:p>
          <a:p>
            <a:pPr marL="685800" lvl="1" indent="-285750" eaLnBrk="0" hangingPunct="0">
              <a:spcBef>
                <a:spcPts val="30"/>
              </a:spcBef>
              <a:buClr>
                <a:schemeClr val="accent2">
                  <a:lumMod val="50000"/>
                </a:schemeClr>
              </a:buClr>
              <a:buSzPct val="80000"/>
              <a:buFont typeface="Wingdings" pitchFamily="2" charset="2"/>
              <a:buChar char="n"/>
              <a:defRPr/>
            </a:pPr>
            <a:endParaRPr lang="en-US" sz="800" b="1" dirty="0"/>
          </a:p>
          <a:p>
            <a:pPr marL="685800" lvl="1" indent="-285750" eaLnBrk="0" hangingPunct="0">
              <a:spcBef>
                <a:spcPts val="30"/>
              </a:spcBef>
              <a:buClr>
                <a:schemeClr val="accent2">
                  <a:lumMod val="50000"/>
                </a:schemeClr>
              </a:buClr>
              <a:buSzPct val="80000"/>
              <a:buFont typeface="Wingdings" pitchFamily="2" charset="2"/>
              <a:buChar char="n"/>
              <a:defRPr/>
            </a:pPr>
            <a:r>
              <a:rPr lang="en-US" sz="2000" b="1" dirty="0"/>
              <a:t>Jettisoning of a nuclear </a:t>
            </a:r>
            <a:r>
              <a:rPr lang="en-US" sz="2000" b="1" dirty="0" smtClean="0"/>
              <a:t>weapon and/or component </a:t>
            </a:r>
            <a:endParaRPr lang="en-US" sz="2400" dirty="0"/>
          </a:p>
          <a:p>
            <a:pPr marL="7429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7429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p:txBody>
      </p:sp>
      <p:sp>
        <p:nvSpPr>
          <p:cNvPr id="5" name="Rectangle 7"/>
          <p:cNvSpPr txBox="1">
            <a:spLocks noChangeArrowheads="1"/>
          </p:cNvSpPr>
          <p:nvPr/>
        </p:nvSpPr>
        <p:spPr>
          <a:xfrm>
            <a:off x="7988300" y="6524625"/>
            <a:ext cx="1143000" cy="304800"/>
          </a:xfrm>
          <a:prstGeom prst="rect">
            <a:avLst/>
          </a:prstGeom>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3831E9-71BB-4E9C-BECE-93EA125674B9}" type="slidenum">
              <a:rPr kumimoji="0" lang="en-US" sz="1000" b="0" i="0" u="none" strike="noStrike" kern="1200" cap="none" spc="0" normalizeH="0" baseline="0" noProof="0" smtClean="0">
                <a:ln>
                  <a:noFill/>
                </a:ln>
                <a:solidFill>
                  <a:schemeClr val="bg2"/>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000" b="0" i="0" u="none" strike="noStrike" kern="1200" cap="none" spc="0" normalizeH="0" baseline="0" noProof="0" dirty="0" smtClean="0">
              <a:ln>
                <a:noFill/>
              </a:ln>
              <a:solidFill>
                <a:schemeClr val="bg2"/>
              </a:solidFill>
              <a:effectLst/>
              <a:uLnTx/>
              <a:uFillTx/>
              <a:latin typeface="Arial" pitchFamily="34" charset="0"/>
              <a:ea typeface="+mn-ea"/>
              <a:cs typeface="+mn-cs"/>
            </a:endParaRPr>
          </a:p>
        </p:txBody>
      </p:sp>
      <p:sp>
        <p:nvSpPr>
          <p:cNvPr id="6" name="Title 1"/>
          <p:cNvSpPr>
            <a:spLocks noGrp="1"/>
          </p:cNvSpPr>
          <p:nvPr>
            <p:ph type="title"/>
          </p:nvPr>
        </p:nvSpPr>
        <p:spPr>
          <a:xfrm>
            <a:off x="0" y="0"/>
            <a:ext cx="8780463" cy="1233488"/>
          </a:xfrm>
        </p:spPr>
        <p:txBody>
          <a:bodyPr/>
          <a:lstStyle/>
          <a:p>
            <a:r>
              <a:rPr lang="en-US" sz="3200" dirty="0" smtClean="0"/>
              <a:t>BROKEN ARROW</a:t>
            </a:r>
            <a:r>
              <a:rPr lang="en-US" sz="3200" dirty="0"/>
              <a:t/>
            </a:r>
            <a:br>
              <a:rPr lang="en-US" sz="3200" dirty="0"/>
            </a:br>
            <a:r>
              <a:rPr lang="en-US" sz="3200" dirty="0"/>
              <a:t>Nuclear Weapon Accident</a:t>
            </a:r>
            <a:endParaRPr lang="en-US" sz="3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4191000"/>
            <a:ext cx="1333500" cy="2186940"/>
          </a:xfrm>
          <a:prstGeom prst="rect">
            <a:avLst/>
          </a:prstGeom>
        </p:spPr>
      </p:pic>
    </p:spTree>
    <p:extLst>
      <p:ext uri="{BB962C8B-B14F-4D97-AF65-F5344CB8AC3E}">
        <p14:creationId xmlns:p14="http://schemas.microsoft.com/office/powerpoint/2010/main" val="1639162181"/>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04800" y="1447800"/>
            <a:ext cx="8461375" cy="4888303"/>
          </a:xfrm>
          <a:prstGeom prst="rect">
            <a:avLst/>
          </a:prstGeom>
        </p:spPr>
        <p:txBody>
          <a:bodyPr/>
          <a:lstStyle/>
          <a:p>
            <a:pPr marL="285750" indent="-285750" eaLnBrk="0" hangingPunct="0">
              <a:spcBef>
                <a:spcPts val="60"/>
              </a:spcBef>
              <a:buClr>
                <a:schemeClr val="accent2">
                  <a:lumMod val="50000"/>
                </a:schemeClr>
              </a:buClr>
              <a:buSzPct val="80000"/>
              <a:buFont typeface="Wingdings" pitchFamily="2" charset="2"/>
              <a:buChar char="n"/>
              <a:defRPr/>
            </a:pPr>
            <a:r>
              <a:rPr lang="en-US" sz="2000" b="1" dirty="0" smtClean="0">
                <a:latin typeface="Arial" charset="0"/>
              </a:rPr>
              <a:t>Nuclear weapon is lost, stolen, seized, or destroyed </a:t>
            </a:r>
          </a:p>
          <a:p>
            <a:pPr marL="285750" indent="-285750" eaLnBrk="0" hangingPunct="0">
              <a:spcBef>
                <a:spcPts val="60"/>
              </a:spcBef>
              <a:buClr>
                <a:schemeClr val="accent2">
                  <a:lumMod val="50000"/>
                </a:schemeClr>
              </a:buClr>
              <a:buSzPct val="80000"/>
              <a:buFont typeface="Wingdings" pitchFamily="2" charset="2"/>
              <a:buChar char="n"/>
              <a:defRPr/>
            </a:pPr>
            <a:endParaRPr lang="en-US" sz="800" b="1" dirty="0" smtClean="0">
              <a:latin typeface="Arial" charset="0"/>
            </a:endParaRPr>
          </a:p>
          <a:p>
            <a:pPr marL="685800" lvl="1" indent="-285750" eaLnBrk="0" hangingPunct="0">
              <a:spcBef>
                <a:spcPts val="30"/>
              </a:spcBef>
              <a:buClr>
                <a:schemeClr val="accent2">
                  <a:lumMod val="50000"/>
                </a:schemeClr>
              </a:buClr>
              <a:buSzPct val="80000"/>
              <a:buFont typeface="Wingdings" pitchFamily="2" charset="2"/>
              <a:buChar char="n"/>
              <a:defRPr/>
            </a:pPr>
            <a:r>
              <a:rPr lang="en-US" sz="2000" b="1" dirty="0" smtClean="0">
                <a:latin typeface="Arial" charset="0"/>
              </a:rPr>
              <a:t>Loss includes, but is not limited to, intentional jettisoning according to approved AF procedures, or inadvertent release, of a nuclear component</a:t>
            </a:r>
          </a:p>
        </p:txBody>
      </p:sp>
      <p:sp>
        <p:nvSpPr>
          <p:cNvPr id="5" name="Rectangle 7"/>
          <p:cNvSpPr txBox="1">
            <a:spLocks noChangeArrowheads="1"/>
          </p:cNvSpPr>
          <p:nvPr/>
        </p:nvSpPr>
        <p:spPr>
          <a:xfrm>
            <a:off x="7988300" y="6524625"/>
            <a:ext cx="1143000" cy="304800"/>
          </a:xfrm>
          <a:prstGeom prst="rect">
            <a:avLst/>
          </a:prstGeom>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3831E9-71BB-4E9C-BECE-93EA125674B9}" type="slidenum">
              <a:rPr kumimoji="0" lang="en-US" sz="1000" b="0" i="0" u="none" strike="noStrike" kern="1200" cap="none" spc="0" normalizeH="0" baseline="0" noProof="0" smtClean="0">
                <a:ln>
                  <a:noFill/>
                </a:ln>
                <a:solidFill>
                  <a:schemeClr val="bg2"/>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000" b="0" i="0" u="none" strike="noStrike" kern="1200" cap="none" spc="0" normalizeH="0" baseline="0" noProof="0" dirty="0" smtClean="0">
              <a:ln>
                <a:noFill/>
              </a:ln>
              <a:solidFill>
                <a:schemeClr val="bg2"/>
              </a:solidFill>
              <a:effectLst/>
              <a:uLnTx/>
              <a:uFillTx/>
              <a:latin typeface="Arial" pitchFamily="34" charset="0"/>
              <a:ea typeface="+mn-ea"/>
              <a:cs typeface="+mn-cs"/>
            </a:endParaRPr>
          </a:p>
        </p:txBody>
      </p:sp>
      <p:sp>
        <p:nvSpPr>
          <p:cNvPr id="6" name="Title 1"/>
          <p:cNvSpPr>
            <a:spLocks noGrp="1"/>
          </p:cNvSpPr>
          <p:nvPr>
            <p:ph type="title"/>
          </p:nvPr>
        </p:nvSpPr>
        <p:spPr>
          <a:xfrm>
            <a:off x="0" y="0"/>
            <a:ext cx="8780463" cy="1233488"/>
          </a:xfrm>
        </p:spPr>
        <p:txBody>
          <a:bodyPr/>
          <a:lstStyle/>
          <a:p>
            <a:r>
              <a:rPr lang="en-US" sz="3200" dirty="0"/>
              <a:t>EMPTY QUIVER</a:t>
            </a:r>
            <a:br>
              <a:rPr lang="en-US" sz="3200" dirty="0"/>
            </a:br>
            <a:r>
              <a:rPr lang="en-US" sz="3200" dirty="0"/>
              <a:t>Nuclear Weapon Accident</a:t>
            </a:r>
            <a:endParaRPr lang="en-US" sz="3200"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352800"/>
            <a:ext cx="3791800" cy="2895142"/>
          </a:xfrm>
          <a:prstGeom prst="rect">
            <a:avLst/>
          </a:prstGeom>
        </p:spPr>
      </p:pic>
    </p:spTree>
    <p:extLst>
      <p:ext uri="{BB962C8B-B14F-4D97-AF65-F5344CB8AC3E}">
        <p14:creationId xmlns:p14="http://schemas.microsoft.com/office/powerpoint/2010/main" val="108138707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04800" y="1462087"/>
            <a:ext cx="8461375" cy="4938713"/>
          </a:xfrm>
          <a:prstGeom prst="rect">
            <a:avLst/>
          </a:prstGeom>
        </p:spPr>
        <p:txBody>
          <a:bodyPr/>
          <a:lstStyle/>
          <a:p>
            <a:pPr marL="285750" indent="-285750" eaLnBrk="0" hangingPunct="0">
              <a:spcBef>
                <a:spcPts val="60"/>
              </a:spcBef>
              <a:buClr>
                <a:schemeClr val="accent2">
                  <a:lumMod val="50000"/>
                </a:schemeClr>
              </a:buClr>
              <a:buSzPct val="80000"/>
              <a:buFont typeface="Wingdings" pitchFamily="2" charset="2"/>
              <a:buChar char="n"/>
              <a:defRPr/>
            </a:pPr>
            <a:r>
              <a:rPr lang="en-US" sz="2000" b="1" dirty="0" smtClean="0"/>
              <a:t>The Bottom Line</a:t>
            </a:r>
          </a:p>
          <a:p>
            <a:pPr marL="285750" indent="-285750" eaLnBrk="0" hangingPunct="0">
              <a:spcBef>
                <a:spcPts val="60"/>
              </a:spcBef>
              <a:buClr>
                <a:schemeClr val="accent2">
                  <a:lumMod val="50000"/>
                </a:schemeClr>
              </a:buClr>
              <a:buSzPct val="80000"/>
              <a:buFont typeface="Wingdings" pitchFamily="2" charset="2"/>
              <a:buChar char="n"/>
              <a:defRPr/>
            </a:pPr>
            <a:endParaRPr lang="en-US" sz="800" b="1" dirty="0" smtClean="0"/>
          </a:p>
          <a:p>
            <a:pPr marL="685800" lvl="1" indent="-285750" eaLnBrk="0" hangingPunct="0">
              <a:spcBef>
                <a:spcPts val="30"/>
              </a:spcBef>
              <a:buClr>
                <a:schemeClr val="accent2">
                  <a:lumMod val="50000"/>
                </a:schemeClr>
              </a:buClr>
              <a:buSzPct val="80000"/>
              <a:buFont typeface="Wingdings" pitchFamily="2" charset="2"/>
              <a:buChar char="n"/>
              <a:defRPr/>
            </a:pPr>
            <a:r>
              <a:rPr lang="en-US" sz="2000" b="1" dirty="0" smtClean="0">
                <a:latin typeface="Arial" charset="0"/>
              </a:rPr>
              <a:t>Report </a:t>
            </a:r>
            <a:r>
              <a:rPr lang="en-US" sz="2000" b="1" dirty="0">
                <a:latin typeface="Arial" charset="0"/>
              </a:rPr>
              <a:t>ALL </a:t>
            </a:r>
            <a:r>
              <a:rPr lang="en-US" sz="2000" b="1" dirty="0" smtClean="0">
                <a:latin typeface="Arial" charset="0"/>
              </a:rPr>
              <a:t>deficiencies on equipment/software </a:t>
            </a:r>
            <a:r>
              <a:rPr lang="en-US" sz="2000" b="1" dirty="0">
                <a:latin typeface="Arial" charset="0"/>
              </a:rPr>
              <a:t>listed in the </a:t>
            </a:r>
            <a:r>
              <a:rPr lang="en-US" sz="2000" b="1" dirty="0" smtClean="0">
                <a:latin typeface="Arial" charset="0"/>
              </a:rPr>
              <a:t>MNCL</a:t>
            </a:r>
            <a:r>
              <a:rPr lang="en-US" sz="2000" b="1" dirty="0" smtClean="0"/>
              <a:t> </a:t>
            </a:r>
          </a:p>
          <a:p>
            <a:pPr marL="685800" lvl="1" indent="-285750" eaLnBrk="0" hangingPunct="0">
              <a:spcBef>
                <a:spcPts val="30"/>
              </a:spcBef>
              <a:buClr>
                <a:schemeClr val="accent2">
                  <a:lumMod val="50000"/>
                </a:schemeClr>
              </a:buClr>
              <a:buSzPct val="80000"/>
              <a:buFont typeface="Wingdings" pitchFamily="2" charset="2"/>
              <a:buChar char="n"/>
              <a:defRPr/>
            </a:pPr>
            <a:endParaRPr lang="en-US" sz="800" b="1" dirty="0" smtClean="0"/>
          </a:p>
          <a:p>
            <a:pPr marL="685800" lvl="1" indent="-285750" eaLnBrk="0" hangingPunct="0">
              <a:spcBef>
                <a:spcPts val="30"/>
              </a:spcBef>
              <a:buClr>
                <a:schemeClr val="accent2">
                  <a:lumMod val="50000"/>
                </a:schemeClr>
              </a:buClr>
              <a:buSzPct val="80000"/>
              <a:buFont typeface="Wingdings" pitchFamily="2" charset="2"/>
              <a:buChar char="n"/>
              <a:defRPr/>
            </a:pPr>
            <a:r>
              <a:rPr lang="en-US" sz="2000" b="1" dirty="0" smtClean="0"/>
              <a:t>Stop </a:t>
            </a:r>
            <a:r>
              <a:rPr lang="en-US" sz="2000" b="1" dirty="0" smtClean="0">
                <a:latin typeface="Arial" charset="0"/>
              </a:rPr>
              <a:t>the </a:t>
            </a:r>
            <a:r>
              <a:rPr lang="en-US" sz="2000" b="1" dirty="0">
                <a:latin typeface="Arial" charset="0"/>
              </a:rPr>
              <a:t>operation and notify your Wing Weapons Safety </a:t>
            </a:r>
            <a:r>
              <a:rPr lang="en-US" sz="2000" b="1" dirty="0" smtClean="0">
                <a:latin typeface="Arial" charset="0"/>
              </a:rPr>
              <a:t>Manager </a:t>
            </a:r>
            <a:r>
              <a:rPr lang="en-US" sz="2000" b="1" dirty="0">
                <a:latin typeface="Arial" charset="0"/>
              </a:rPr>
              <a:t>using your local </a:t>
            </a:r>
            <a:r>
              <a:rPr lang="en-US" sz="2000" b="1" dirty="0" smtClean="0">
                <a:latin typeface="Arial" charset="0"/>
              </a:rPr>
              <a:t>procedures</a:t>
            </a:r>
          </a:p>
          <a:p>
            <a:pPr marL="685800" lvl="1" indent="-285750" eaLnBrk="0" hangingPunct="0">
              <a:spcBef>
                <a:spcPts val="30"/>
              </a:spcBef>
              <a:buClr>
                <a:schemeClr val="accent2">
                  <a:lumMod val="50000"/>
                </a:schemeClr>
              </a:buClr>
              <a:buSzPct val="80000"/>
              <a:buFont typeface="Wingdings" pitchFamily="2" charset="2"/>
              <a:buChar char="n"/>
              <a:defRPr/>
            </a:pPr>
            <a:endParaRPr lang="en-US" sz="800" b="1" dirty="0" smtClean="0">
              <a:latin typeface="Arial" charset="0"/>
            </a:endParaRPr>
          </a:p>
          <a:p>
            <a:pPr marL="1143000" lvl="2" indent="-285750" eaLnBrk="0" hangingPunct="0">
              <a:spcBef>
                <a:spcPts val="30"/>
              </a:spcBef>
              <a:buClr>
                <a:schemeClr val="accent2">
                  <a:lumMod val="50000"/>
                </a:schemeClr>
              </a:buClr>
              <a:buSzPct val="80000"/>
              <a:buFont typeface="Wingdings" pitchFamily="2" charset="2"/>
              <a:buChar char="n"/>
              <a:defRPr/>
            </a:pPr>
            <a:r>
              <a:rPr lang="en-US" sz="2000" b="1" dirty="0" smtClean="0">
                <a:latin typeface="Arial" charset="0"/>
              </a:rPr>
              <a:t>The Wing </a:t>
            </a:r>
            <a:r>
              <a:rPr lang="en-US" sz="2000" b="1" dirty="0">
                <a:latin typeface="Arial" charset="0"/>
              </a:rPr>
              <a:t>Weapons Safety Manager will investigate the mishap and report the occurrence if </a:t>
            </a:r>
            <a:r>
              <a:rPr lang="en-US" sz="2000" b="1" dirty="0" smtClean="0">
                <a:latin typeface="Arial" charset="0"/>
              </a:rPr>
              <a:t>necessary</a:t>
            </a:r>
          </a:p>
          <a:p>
            <a:pPr marL="685800" lvl="1" indent="-285750" eaLnBrk="0" hangingPunct="0">
              <a:spcBef>
                <a:spcPts val="30"/>
              </a:spcBef>
              <a:buClr>
                <a:schemeClr val="accent2">
                  <a:lumMod val="50000"/>
                </a:schemeClr>
              </a:buClr>
              <a:buSzPct val="80000"/>
              <a:buFont typeface="Wingdings" pitchFamily="2" charset="2"/>
              <a:buChar char="n"/>
              <a:defRPr/>
            </a:pPr>
            <a:endParaRPr lang="en-US" sz="800" b="1" dirty="0">
              <a:latin typeface="Arial" charset="0"/>
            </a:endParaRPr>
          </a:p>
          <a:p>
            <a:pPr marL="285750" indent="-285750" eaLnBrk="0" hangingPunct="0">
              <a:spcBef>
                <a:spcPct val="20000"/>
              </a:spcBef>
              <a:buClr>
                <a:schemeClr val="accent2">
                  <a:lumMod val="50000"/>
                </a:schemeClr>
              </a:buClr>
              <a:buSzPct val="80000"/>
              <a:buFont typeface="Wingdings" pitchFamily="2" charset="2"/>
              <a:buChar char="n"/>
              <a:defRPr/>
            </a:pPr>
            <a:r>
              <a:rPr lang="en-US" sz="2000" b="1" dirty="0" smtClean="0"/>
              <a:t>MAJCOM, AF Safety Center, or commander can require a DULL SWORD be written</a:t>
            </a:r>
            <a:endParaRPr lang="en-US" sz="2000" b="1" dirty="0"/>
          </a:p>
          <a:p>
            <a:pPr marL="285750"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742950" lvl="1"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1"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1" indent="-285750" eaLnBrk="0" hangingPunct="0">
              <a:spcBef>
                <a:spcPct val="20000"/>
              </a:spcBef>
              <a:buClr>
                <a:schemeClr val="accent2">
                  <a:lumMod val="50000"/>
                </a:schemeClr>
              </a:buClr>
              <a:buSzPct val="80000"/>
              <a:buFont typeface="Wingdings" pitchFamily="2" charset="2"/>
              <a:buChar char="n"/>
              <a:defRPr/>
            </a:pPr>
            <a:endParaRPr lang="en-US" sz="2400" dirty="0"/>
          </a:p>
          <a:p>
            <a:pPr marL="12001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12001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285750"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p:txBody>
      </p:sp>
      <p:sp>
        <p:nvSpPr>
          <p:cNvPr id="4" name="Rectangle 7"/>
          <p:cNvSpPr txBox="1">
            <a:spLocks noChangeArrowheads="1"/>
          </p:cNvSpPr>
          <p:nvPr/>
        </p:nvSpPr>
        <p:spPr>
          <a:xfrm>
            <a:off x="7988300" y="6524625"/>
            <a:ext cx="1143000" cy="304800"/>
          </a:xfrm>
          <a:prstGeom prst="rect">
            <a:avLst/>
          </a:prstGeom>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3831E9-71BB-4E9C-BECE-93EA125674B9}" type="slidenum">
              <a:rPr kumimoji="0" lang="en-US" sz="1000" b="0" i="0" u="none" strike="noStrike" kern="1200" cap="none" spc="0" normalizeH="0" baseline="0" noProof="0" smtClean="0">
                <a:ln>
                  <a:noFill/>
                </a:ln>
                <a:solidFill>
                  <a:schemeClr val="bg2"/>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000" b="0" i="0" u="none" strike="noStrike" kern="1200" cap="none" spc="0" normalizeH="0" baseline="0" noProof="0" dirty="0" smtClean="0">
              <a:ln>
                <a:noFill/>
              </a:ln>
              <a:solidFill>
                <a:schemeClr val="bg2"/>
              </a:solidFill>
              <a:effectLst/>
              <a:uLnTx/>
              <a:uFillTx/>
              <a:latin typeface="Arial" pitchFamily="34" charset="0"/>
              <a:ea typeface="+mn-ea"/>
              <a:cs typeface="+mn-cs"/>
            </a:endParaRPr>
          </a:p>
        </p:txBody>
      </p:sp>
      <p:sp>
        <p:nvSpPr>
          <p:cNvPr id="6" name="Title 1"/>
          <p:cNvSpPr>
            <a:spLocks noGrp="1"/>
          </p:cNvSpPr>
          <p:nvPr>
            <p:ph type="title"/>
          </p:nvPr>
        </p:nvSpPr>
        <p:spPr>
          <a:xfrm>
            <a:off x="0" y="0"/>
            <a:ext cx="8780463" cy="1233488"/>
          </a:xfrm>
        </p:spPr>
        <p:txBody>
          <a:bodyPr/>
          <a:lstStyle/>
          <a:p>
            <a:r>
              <a:rPr lang="en-US" dirty="0"/>
              <a:t>Nuclear Weapons Surety</a:t>
            </a:r>
            <a:br>
              <a:rPr lang="en-US" dirty="0"/>
            </a:br>
            <a:r>
              <a:rPr lang="en-US" sz="3200" dirty="0" smtClean="0"/>
              <a:t>Mishap </a:t>
            </a:r>
            <a:r>
              <a:rPr lang="en-US" sz="3200" dirty="0"/>
              <a:t>and Hazard Reporting</a:t>
            </a:r>
            <a:endParaRPr lang="en-US" dirty="0" smtClean="0"/>
          </a:p>
        </p:txBody>
      </p:sp>
    </p:spTree>
    <p:extLst>
      <p:ext uri="{BB962C8B-B14F-4D97-AF65-F5344CB8AC3E}">
        <p14:creationId xmlns:p14="http://schemas.microsoft.com/office/powerpoint/2010/main" val="16195129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81000" y="1384496"/>
            <a:ext cx="8382000" cy="2044504"/>
          </a:xfrm>
          <a:prstGeom prst="rect">
            <a:avLst/>
          </a:prstGeom>
          <a:solidFill>
            <a:srgbClr val="DDDDDD"/>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Nuclear </a:t>
            </a:r>
            <a:r>
              <a:rPr lang="en-US" dirty="0" smtClean="0"/>
              <a:t>Weapons Surety</a:t>
            </a:r>
            <a:endParaRPr lang="en-US" dirty="0"/>
          </a:p>
        </p:txBody>
      </p:sp>
      <p:sp>
        <p:nvSpPr>
          <p:cNvPr id="3" name="Content Placeholder 2"/>
          <p:cNvSpPr>
            <a:spLocks noGrp="1"/>
          </p:cNvSpPr>
          <p:nvPr>
            <p:ph idx="1"/>
          </p:nvPr>
        </p:nvSpPr>
        <p:spPr>
          <a:xfrm>
            <a:off x="381000" y="1447800"/>
            <a:ext cx="8263597" cy="4324350"/>
          </a:xfrm>
        </p:spPr>
        <p:txBody>
          <a:bodyPr/>
          <a:lstStyle/>
          <a:p>
            <a:pPr marL="0" indent="0" algn="ctr">
              <a:buNone/>
            </a:pPr>
            <a:r>
              <a:rPr lang="en-US" b="1" dirty="0" smtClean="0"/>
              <a:t>Should America face a significant national security crisis involving weapons of mass destruction, it is critical to our national leaders that you and members of your team are trained and perform to the highest levels of nuclear surety standards</a:t>
            </a:r>
            <a:endParaRPr lang="en-US" b="1" dirty="0"/>
          </a:p>
        </p:txBody>
      </p:sp>
      <p:pic>
        <p:nvPicPr>
          <p:cNvPr id="3074" name="Picture 2" descr="C:\Users\NashSD\Desktop\Surety Training\Pics\B-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1" y="3733800"/>
            <a:ext cx="4419600" cy="2535675"/>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28</a:t>
            </a:fld>
            <a:endParaRPr lang="en-US" dirty="0">
              <a:solidFill>
                <a:srgbClr val="808080"/>
              </a:solidFill>
            </a:endParaRPr>
          </a:p>
        </p:txBody>
      </p:sp>
    </p:spTree>
    <p:extLst>
      <p:ext uri="{BB962C8B-B14F-4D97-AF65-F5344CB8AC3E}">
        <p14:creationId xmlns:p14="http://schemas.microsoft.com/office/powerpoint/2010/main" val="3781122859"/>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Nuclear Weapons Surety</a:t>
            </a:r>
            <a:br>
              <a:rPr lang="en-US" dirty="0"/>
            </a:br>
            <a:r>
              <a:rPr lang="en-US" sz="3200" dirty="0"/>
              <a:t>Intrinsic Radiation</a:t>
            </a:r>
            <a:endParaRPr lang="en-US" dirty="0"/>
          </a:p>
        </p:txBody>
      </p:sp>
      <p:sp>
        <p:nvSpPr>
          <p:cNvPr id="5" name="Content Placeholder 2"/>
          <p:cNvSpPr txBox="1">
            <a:spLocks/>
          </p:cNvSpPr>
          <p:nvPr/>
        </p:nvSpPr>
        <p:spPr>
          <a:xfrm>
            <a:off x="349910" y="1447800"/>
            <a:ext cx="8336890" cy="4821773"/>
          </a:xfrm>
          <a:prstGeom prst="rect">
            <a:avLst/>
          </a:prstGeom>
        </p:spPr>
        <p:txBody>
          <a:bodyPr/>
          <a:lstStyle/>
          <a:p>
            <a:pPr marL="285750" indent="-285750" eaLnBrk="0" hangingPunct="0">
              <a:spcBef>
                <a:spcPts val="60"/>
              </a:spcBef>
              <a:buClr>
                <a:schemeClr val="accent2">
                  <a:lumMod val="50000"/>
                </a:schemeClr>
              </a:buClr>
              <a:buSzPct val="80000"/>
              <a:buFont typeface="Wingdings" pitchFamily="2" charset="2"/>
              <a:buChar char="n"/>
              <a:defRPr/>
            </a:pPr>
            <a:r>
              <a:rPr lang="en-US" sz="2000" b="1" dirty="0" smtClean="0"/>
              <a:t>Intrinsic Radiation (INRAD) – Ionizing radiation emitted through the weapon’s surface</a:t>
            </a:r>
          </a:p>
          <a:p>
            <a:pPr marL="285750" indent="-285750" eaLnBrk="0" hangingPunct="0">
              <a:spcBef>
                <a:spcPts val="60"/>
              </a:spcBef>
              <a:buClr>
                <a:schemeClr val="accent2">
                  <a:lumMod val="50000"/>
                </a:schemeClr>
              </a:buClr>
              <a:buSzPct val="80000"/>
              <a:buFont typeface="Wingdings" pitchFamily="2" charset="2"/>
              <a:buChar char="n"/>
              <a:defRPr/>
            </a:pPr>
            <a:endParaRPr lang="en-US" sz="800" b="1" dirty="0" smtClean="0"/>
          </a:p>
          <a:p>
            <a:pPr marL="285750" indent="-285750" eaLnBrk="0" hangingPunct="0">
              <a:spcBef>
                <a:spcPts val="60"/>
              </a:spcBef>
              <a:buClr>
                <a:schemeClr val="accent2">
                  <a:lumMod val="50000"/>
                </a:schemeClr>
              </a:buClr>
              <a:buSzPct val="80000"/>
              <a:buFont typeface="Wingdings" pitchFamily="2" charset="2"/>
              <a:buChar char="n"/>
              <a:defRPr/>
            </a:pPr>
            <a:r>
              <a:rPr lang="en-US" sz="2000" b="1" dirty="0" smtClean="0"/>
              <a:t>Ionizing radiation – Electromagnetic/particulate radiation capable of causing ionization (i.e. formation of ions) as it passes through matter</a:t>
            </a:r>
          </a:p>
          <a:p>
            <a:pPr marL="285750" indent="-285750" eaLnBrk="0" hangingPunct="0">
              <a:spcBef>
                <a:spcPts val="60"/>
              </a:spcBef>
              <a:buClr>
                <a:schemeClr val="accent2">
                  <a:lumMod val="50000"/>
                </a:schemeClr>
              </a:buClr>
              <a:buSzPct val="80000"/>
              <a:buFont typeface="Wingdings" pitchFamily="2" charset="2"/>
              <a:buChar char="n"/>
              <a:defRPr/>
            </a:pPr>
            <a:endParaRPr lang="en-US" sz="800" b="1" dirty="0" smtClean="0"/>
          </a:p>
          <a:p>
            <a:pPr marL="685800" lvl="1" indent="-285750" eaLnBrk="0" hangingPunct="0">
              <a:spcBef>
                <a:spcPts val="30"/>
              </a:spcBef>
              <a:buClr>
                <a:schemeClr val="accent2">
                  <a:lumMod val="50000"/>
                </a:schemeClr>
              </a:buClr>
              <a:buSzPct val="80000"/>
              <a:buFont typeface="Wingdings" pitchFamily="2" charset="2"/>
              <a:buChar char="n"/>
              <a:defRPr/>
            </a:pPr>
            <a:r>
              <a:rPr lang="en-US" sz="2000" b="1" dirty="0" smtClean="0"/>
              <a:t>Alpha, Beta, Gamma, X-rays, Neutrons</a:t>
            </a:r>
          </a:p>
          <a:p>
            <a:pPr marL="283464" indent="-285750" eaLnBrk="0" hangingPunct="0">
              <a:spcBef>
                <a:spcPts val="60"/>
              </a:spcBef>
              <a:buClr>
                <a:schemeClr val="accent2">
                  <a:lumMod val="50000"/>
                </a:schemeClr>
              </a:buClr>
              <a:buSzPct val="80000"/>
              <a:buFont typeface="Wingdings" pitchFamily="2" charset="2"/>
              <a:buChar char="n"/>
              <a:defRPr/>
            </a:pPr>
            <a:endParaRPr lang="en-US" sz="2000" b="1" dirty="0" smtClean="0"/>
          </a:p>
          <a:p>
            <a:pPr marL="283464" indent="-285750" eaLnBrk="0" hangingPunct="0">
              <a:spcBef>
                <a:spcPts val="60"/>
              </a:spcBef>
              <a:buClr>
                <a:schemeClr val="accent2">
                  <a:lumMod val="50000"/>
                </a:schemeClr>
              </a:buClr>
              <a:buSzPct val="80000"/>
              <a:buFont typeface="Wingdings" pitchFamily="2" charset="2"/>
              <a:buChar char="n"/>
              <a:defRPr/>
            </a:pPr>
            <a:endParaRPr lang="en-US" sz="2000" b="1" dirty="0"/>
          </a:p>
          <a:p>
            <a:pPr marL="283464" indent="-285750" eaLnBrk="0" hangingPunct="0">
              <a:spcBef>
                <a:spcPts val="60"/>
              </a:spcBef>
              <a:buClr>
                <a:schemeClr val="accent2">
                  <a:lumMod val="50000"/>
                </a:schemeClr>
              </a:buClr>
              <a:buSzPct val="80000"/>
              <a:buFont typeface="Wingdings" pitchFamily="2" charset="2"/>
              <a:buChar char="n"/>
              <a:defRPr/>
            </a:pPr>
            <a:endParaRPr lang="en-US" sz="2000" b="1" dirty="0" smtClean="0"/>
          </a:p>
          <a:p>
            <a:pPr marL="283464" indent="-285750" eaLnBrk="0" hangingPunct="0">
              <a:spcBef>
                <a:spcPts val="60"/>
              </a:spcBef>
              <a:buClr>
                <a:schemeClr val="accent2">
                  <a:lumMod val="50000"/>
                </a:schemeClr>
              </a:buClr>
              <a:buSzPct val="80000"/>
              <a:buFont typeface="Wingdings" pitchFamily="2" charset="2"/>
              <a:buChar char="n"/>
              <a:defRPr/>
            </a:pPr>
            <a:endParaRPr lang="en-US" sz="2000" b="1" dirty="0"/>
          </a:p>
          <a:p>
            <a:pPr marL="283464" indent="-285750" eaLnBrk="0" hangingPunct="0">
              <a:spcBef>
                <a:spcPts val="60"/>
              </a:spcBef>
              <a:buClr>
                <a:schemeClr val="accent2">
                  <a:lumMod val="50000"/>
                </a:schemeClr>
              </a:buClr>
              <a:buSzPct val="80000"/>
              <a:buFont typeface="Wingdings" pitchFamily="2" charset="2"/>
              <a:buChar char="n"/>
              <a:defRPr/>
            </a:pPr>
            <a:endParaRPr lang="en-US" sz="2000" b="1" dirty="0" smtClean="0"/>
          </a:p>
          <a:p>
            <a:pPr marL="283464" indent="-285750" eaLnBrk="0" hangingPunct="0">
              <a:spcBef>
                <a:spcPts val="60"/>
              </a:spcBef>
              <a:buClr>
                <a:schemeClr val="accent2">
                  <a:lumMod val="50000"/>
                </a:schemeClr>
              </a:buClr>
              <a:buSzPct val="80000"/>
              <a:buFont typeface="Wingdings" pitchFamily="2" charset="2"/>
              <a:buChar char="n"/>
              <a:defRPr/>
            </a:pPr>
            <a:endParaRPr lang="en-US" sz="2000" b="1" dirty="0"/>
          </a:p>
          <a:p>
            <a:pPr eaLnBrk="0" hangingPunct="0">
              <a:spcBef>
                <a:spcPts val="60"/>
              </a:spcBef>
              <a:buClr>
                <a:schemeClr val="accent2">
                  <a:lumMod val="50000"/>
                </a:schemeClr>
              </a:buClr>
              <a:buSzPct val="80000"/>
              <a:defRPr/>
            </a:pPr>
            <a:endParaRPr lang="en-US" sz="2000" b="1" dirty="0" smtClean="0"/>
          </a:p>
          <a:p>
            <a:pPr eaLnBrk="0" hangingPunct="0">
              <a:spcBef>
                <a:spcPts val="60"/>
              </a:spcBef>
              <a:buClr>
                <a:schemeClr val="accent2">
                  <a:lumMod val="50000"/>
                </a:schemeClr>
              </a:buClr>
              <a:buSzPct val="80000"/>
              <a:defRPr/>
            </a:pPr>
            <a:r>
              <a:rPr lang="en-US" b="1" dirty="0" smtClean="0"/>
              <a:t>INRAD Safety Training:</a:t>
            </a:r>
          </a:p>
          <a:p>
            <a:pPr eaLnBrk="0" hangingPunct="0">
              <a:spcBef>
                <a:spcPts val="60"/>
              </a:spcBef>
              <a:buClr>
                <a:schemeClr val="accent2">
                  <a:lumMod val="50000"/>
                </a:schemeClr>
              </a:buClr>
              <a:buSzPct val="80000"/>
              <a:defRPr/>
            </a:pPr>
            <a:r>
              <a:rPr lang="en-US" b="1" dirty="0" smtClean="0"/>
              <a:t>https</a:t>
            </a:r>
            <a:r>
              <a:rPr lang="en-US" b="1" dirty="0"/>
              <a:t>://kx.afms.mil/kj/kx5/RadiationPrograms/Pages/home.aspx</a:t>
            </a:r>
          </a:p>
          <a:p>
            <a:pPr marL="742950" lvl="1" indent="-285750" eaLnBrk="0" hangingPunct="0">
              <a:spcBef>
                <a:spcPct val="20000"/>
              </a:spcBef>
              <a:buClr>
                <a:schemeClr val="accent2">
                  <a:lumMod val="50000"/>
                </a:schemeClr>
              </a:buClr>
              <a:buSzPct val="80000"/>
              <a:buFont typeface="Wingdings" pitchFamily="2" charset="2"/>
              <a:buChar char="n"/>
              <a:defRPr/>
            </a:pPr>
            <a:endParaRPr lang="en-US" sz="2400" dirty="0"/>
          </a:p>
          <a:p>
            <a:pPr marL="12001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12001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285750"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3657600"/>
            <a:ext cx="3700359" cy="2371273"/>
          </a:xfrm>
          <a:prstGeom prst="rect">
            <a:avLst/>
          </a:prstGeom>
        </p:spPr>
      </p:pic>
      <p:sp>
        <p:nvSpPr>
          <p:cNvPr id="3" name="Slide Number Placeholder 2"/>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29</a:t>
            </a:fld>
            <a:endParaRPr lang="en-US" dirty="0">
              <a:solidFill>
                <a:srgbClr val="808080"/>
              </a:solidFill>
            </a:endParaRPr>
          </a:p>
        </p:txBody>
      </p:sp>
    </p:spTree>
    <p:extLst>
      <p:ext uri="{BB962C8B-B14F-4D97-AF65-F5344CB8AC3E}">
        <p14:creationId xmlns:p14="http://schemas.microsoft.com/office/powerpoint/2010/main" val="383102942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0"/>
            <a:ext cx="8824913" cy="1247775"/>
          </a:xfrm>
        </p:spPr>
        <p:txBody>
          <a:bodyPr/>
          <a:lstStyle/>
          <a:p>
            <a:r>
              <a:rPr lang="en-US" dirty="0" smtClean="0"/>
              <a:t>  </a:t>
            </a:r>
            <a:r>
              <a:rPr lang="en-US" dirty="0"/>
              <a:t>Nuclear Weapons </a:t>
            </a:r>
            <a:r>
              <a:rPr lang="en-US" dirty="0" smtClean="0"/>
              <a:t>Surety</a:t>
            </a:r>
            <a:br>
              <a:rPr lang="en-US" dirty="0" smtClean="0"/>
            </a:br>
            <a:r>
              <a:rPr lang="en-US" sz="3200" dirty="0" smtClean="0"/>
              <a:t>Overview</a:t>
            </a:r>
          </a:p>
        </p:txBody>
      </p:sp>
      <p:sp>
        <p:nvSpPr>
          <p:cNvPr id="4" name="Content Placeholder 2"/>
          <p:cNvSpPr txBox="1">
            <a:spLocks/>
          </p:cNvSpPr>
          <p:nvPr/>
        </p:nvSpPr>
        <p:spPr>
          <a:xfrm>
            <a:off x="304800" y="1447800"/>
            <a:ext cx="8461375" cy="4974077"/>
          </a:xfrm>
          <a:prstGeom prst="rect">
            <a:avLst/>
          </a:prstGeom>
        </p:spPr>
        <p:txBody>
          <a:bodyPr/>
          <a:lstStyle/>
          <a:p>
            <a:pPr marL="285750" lvl="1" indent="-285750" eaLnBrk="0" hangingPunct="0">
              <a:spcBef>
                <a:spcPct val="20000"/>
              </a:spcBef>
              <a:buClr>
                <a:schemeClr val="accent2">
                  <a:lumMod val="50000"/>
                </a:schemeClr>
              </a:buClr>
              <a:buSzPct val="80000"/>
              <a:buFont typeface="Wingdings" pitchFamily="2" charset="2"/>
              <a:buChar char="n"/>
              <a:defRPr/>
            </a:pPr>
            <a:r>
              <a:rPr lang="en-US" sz="2000" b="1" dirty="0"/>
              <a:t>Importance </a:t>
            </a:r>
            <a:r>
              <a:rPr lang="en-US" sz="2000" b="1" dirty="0" smtClean="0"/>
              <a:t>and need for </a:t>
            </a:r>
            <a:r>
              <a:rPr lang="en-US" sz="2000" b="1" dirty="0"/>
              <a:t>a </a:t>
            </a:r>
            <a:r>
              <a:rPr lang="en-US" sz="2000" b="1" dirty="0" smtClean="0"/>
              <a:t>U.S. </a:t>
            </a:r>
            <a:r>
              <a:rPr lang="en-US" sz="2000" b="1" dirty="0"/>
              <a:t>nuclear </a:t>
            </a:r>
            <a:r>
              <a:rPr lang="en-US" sz="2000" b="1" dirty="0" smtClean="0"/>
              <a:t>capability</a:t>
            </a:r>
          </a:p>
          <a:p>
            <a:pPr marL="285750" lvl="1" indent="-285750" eaLnBrk="0" hangingPunct="0">
              <a:spcBef>
                <a:spcPct val="20000"/>
              </a:spcBef>
              <a:buClr>
                <a:schemeClr val="accent2">
                  <a:lumMod val="50000"/>
                </a:schemeClr>
              </a:buClr>
              <a:buSzPct val="80000"/>
              <a:buFont typeface="Wingdings" pitchFamily="2" charset="2"/>
              <a:buChar char="n"/>
              <a:defRPr/>
            </a:pPr>
            <a:r>
              <a:rPr lang="en-US" sz="2000" b="1" dirty="0" smtClean="0"/>
              <a:t>Nuclear Surety Culture </a:t>
            </a:r>
            <a:endParaRPr lang="en-US" sz="2000" b="1" dirty="0"/>
          </a:p>
          <a:p>
            <a:pPr marL="285750" lvl="1" indent="-285750" eaLnBrk="0" hangingPunct="0">
              <a:spcBef>
                <a:spcPct val="20000"/>
              </a:spcBef>
              <a:buClr>
                <a:schemeClr val="accent2">
                  <a:lumMod val="50000"/>
                </a:schemeClr>
              </a:buClr>
              <a:buSzPct val="80000"/>
              <a:buFont typeface="Wingdings" pitchFamily="2" charset="2"/>
              <a:buChar char="n"/>
              <a:defRPr/>
            </a:pPr>
            <a:r>
              <a:rPr lang="en-US" sz="2000" b="1" dirty="0" smtClean="0"/>
              <a:t>Nuclear </a:t>
            </a:r>
            <a:r>
              <a:rPr lang="en-US" sz="2000" b="1" dirty="0"/>
              <a:t>mishap </a:t>
            </a:r>
            <a:r>
              <a:rPr lang="en-US" sz="2000" b="1" dirty="0" smtClean="0"/>
              <a:t>effects</a:t>
            </a:r>
            <a:endParaRPr lang="en-US" sz="2000" b="1" dirty="0"/>
          </a:p>
          <a:p>
            <a:pPr marL="285750" lvl="1" indent="-285750" eaLnBrk="0" hangingPunct="0">
              <a:spcBef>
                <a:spcPct val="20000"/>
              </a:spcBef>
              <a:buClr>
                <a:schemeClr val="accent2">
                  <a:lumMod val="50000"/>
                </a:schemeClr>
              </a:buClr>
              <a:buSzPct val="80000"/>
              <a:buFont typeface="Wingdings" pitchFamily="2" charset="2"/>
              <a:buChar char="n"/>
              <a:defRPr/>
            </a:pPr>
            <a:r>
              <a:rPr lang="en-US" sz="2000" b="1" dirty="0" smtClean="0"/>
              <a:t>Nuclear </a:t>
            </a:r>
            <a:r>
              <a:rPr lang="en-US" sz="2000" b="1" dirty="0"/>
              <a:t>mishap prevention </a:t>
            </a:r>
            <a:r>
              <a:rPr lang="en-US" sz="2000" b="1" dirty="0" smtClean="0"/>
              <a:t>responsibilities</a:t>
            </a:r>
          </a:p>
          <a:p>
            <a:pPr marL="285750" lvl="1" indent="-285750" eaLnBrk="0" hangingPunct="0">
              <a:spcBef>
                <a:spcPct val="20000"/>
              </a:spcBef>
              <a:buClr>
                <a:schemeClr val="accent2">
                  <a:lumMod val="50000"/>
                </a:schemeClr>
              </a:buClr>
              <a:buSzPct val="80000"/>
              <a:buFont typeface="Wingdings" pitchFamily="2" charset="2"/>
              <a:buChar char="n"/>
              <a:defRPr/>
            </a:pPr>
            <a:r>
              <a:rPr lang="en-US" sz="2000" b="1" dirty="0" smtClean="0"/>
              <a:t>Weapon System Safety Rules</a:t>
            </a:r>
            <a:endParaRPr lang="en-US" sz="2000" b="1" dirty="0"/>
          </a:p>
          <a:p>
            <a:pPr marL="285750" lvl="1" indent="-285750" eaLnBrk="0" hangingPunct="0">
              <a:spcBef>
                <a:spcPct val="20000"/>
              </a:spcBef>
              <a:buClr>
                <a:schemeClr val="accent2">
                  <a:lumMod val="50000"/>
                </a:schemeClr>
              </a:buClr>
              <a:buSzPct val="80000"/>
              <a:buFont typeface="Wingdings" pitchFamily="2" charset="2"/>
              <a:buChar char="n"/>
              <a:defRPr/>
            </a:pPr>
            <a:r>
              <a:rPr lang="en-US" sz="2000" b="1" dirty="0"/>
              <a:t>Mishap and hazard reporting</a:t>
            </a:r>
          </a:p>
          <a:p>
            <a:pPr marL="285750" lvl="1" indent="-285750" eaLnBrk="0" hangingPunct="0">
              <a:spcBef>
                <a:spcPct val="20000"/>
              </a:spcBef>
              <a:buClr>
                <a:schemeClr val="accent2">
                  <a:lumMod val="50000"/>
                </a:schemeClr>
              </a:buClr>
              <a:buSzPct val="80000"/>
              <a:buFont typeface="Wingdings" pitchFamily="2" charset="2"/>
              <a:buChar char="n"/>
              <a:defRPr/>
            </a:pPr>
            <a:r>
              <a:rPr lang="en-US" sz="2000" b="1" dirty="0"/>
              <a:t>INRAD/ALARA</a:t>
            </a:r>
          </a:p>
          <a:p>
            <a:pPr marL="285750" lvl="1" indent="-285750" eaLnBrk="0" hangingPunct="0">
              <a:spcBef>
                <a:spcPct val="20000"/>
              </a:spcBef>
              <a:buClr>
                <a:schemeClr val="accent2">
                  <a:lumMod val="50000"/>
                </a:schemeClr>
              </a:buClr>
              <a:buSzPct val="80000"/>
              <a:buFont typeface="Wingdings" pitchFamily="2" charset="2"/>
              <a:buChar char="n"/>
              <a:defRPr/>
            </a:pPr>
            <a:r>
              <a:rPr lang="en-US" sz="2000" b="1" dirty="0" smtClean="0"/>
              <a:t>Security </a:t>
            </a:r>
            <a:r>
              <a:rPr lang="en-US" sz="2000" b="1" dirty="0"/>
              <a:t>requirements</a:t>
            </a:r>
          </a:p>
          <a:p>
            <a:pPr marL="285750" lvl="1" indent="-285750" eaLnBrk="0" hangingPunct="0">
              <a:spcBef>
                <a:spcPct val="20000"/>
              </a:spcBef>
              <a:buClr>
                <a:schemeClr val="accent2">
                  <a:lumMod val="50000"/>
                </a:schemeClr>
              </a:buClr>
              <a:buSzPct val="80000"/>
              <a:buFont typeface="Wingdings" pitchFamily="2" charset="2"/>
              <a:buChar char="n"/>
              <a:defRPr/>
            </a:pPr>
            <a:r>
              <a:rPr lang="en-US" sz="2000" b="1" dirty="0" smtClean="0"/>
              <a:t>Two-Person Concept &amp; SVA</a:t>
            </a:r>
          </a:p>
          <a:p>
            <a:pPr marL="285750" lvl="1" indent="-285750" eaLnBrk="0" hangingPunct="0">
              <a:spcBef>
                <a:spcPct val="20000"/>
              </a:spcBef>
              <a:buClr>
                <a:schemeClr val="accent2">
                  <a:lumMod val="50000"/>
                </a:schemeClr>
              </a:buClr>
              <a:buSzPct val="80000"/>
              <a:buFont typeface="Wingdings" pitchFamily="2" charset="2"/>
              <a:buChar char="n"/>
              <a:defRPr/>
            </a:pPr>
            <a:r>
              <a:rPr lang="en-US" sz="2000" b="1" dirty="0" smtClean="0"/>
              <a:t>MNCL/NCE</a:t>
            </a:r>
            <a:endParaRPr lang="en-US" sz="2000" b="1" dirty="0"/>
          </a:p>
          <a:p>
            <a:pPr marL="285750" lvl="1" indent="-285750" eaLnBrk="0" hangingPunct="0">
              <a:spcBef>
                <a:spcPct val="20000"/>
              </a:spcBef>
              <a:buClr>
                <a:schemeClr val="accent2">
                  <a:lumMod val="50000"/>
                </a:schemeClr>
              </a:buClr>
              <a:buSzPct val="80000"/>
              <a:buFont typeface="Wingdings" pitchFamily="2" charset="2"/>
              <a:buChar char="n"/>
              <a:defRPr/>
            </a:pPr>
            <a:r>
              <a:rPr lang="en-US" sz="2000" b="1" dirty="0"/>
              <a:t>Personnel Reliability </a:t>
            </a:r>
            <a:r>
              <a:rPr lang="en-US" sz="2000" b="1" dirty="0" smtClean="0"/>
              <a:t>Assurance Program</a:t>
            </a:r>
            <a:endParaRPr lang="en-US" sz="2000" b="1" dirty="0"/>
          </a:p>
          <a:p>
            <a:pPr marL="285750" lvl="1" indent="-285750" eaLnBrk="0" hangingPunct="0">
              <a:spcBef>
                <a:spcPct val="20000"/>
              </a:spcBef>
              <a:buClr>
                <a:schemeClr val="accent2">
                  <a:lumMod val="50000"/>
                </a:schemeClr>
              </a:buClr>
              <a:buSzPct val="80000"/>
              <a:buFont typeface="Wingdings" pitchFamily="2" charset="2"/>
              <a:buChar char="n"/>
              <a:defRPr/>
            </a:pPr>
            <a:r>
              <a:rPr lang="en-US" sz="2000" b="1" dirty="0" smtClean="0"/>
              <a:t>Local specific training </a:t>
            </a:r>
            <a:r>
              <a:rPr lang="en-US" sz="2000" b="1" smtClean="0">
                <a:solidFill>
                  <a:srgbClr val="FF0000"/>
                </a:solidFill>
              </a:rPr>
              <a:t>is highlighted in red</a:t>
            </a:r>
            <a:endParaRPr lang="en-US" sz="2000" b="1" dirty="0" smtClean="0"/>
          </a:p>
          <a:p>
            <a:pPr marL="285750" lvl="1" indent="-285750" eaLnBrk="0" hangingPunct="0">
              <a:spcBef>
                <a:spcPct val="20000"/>
              </a:spcBef>
              <a:buClr>
                <a:schemeClr val="accent2">
                  <a:lumMod val="50000"/>
                </a:schemeClr>
              </a:buClr>
              <a:buSzPct val="80000"/>
              <a:buFont typeface="Wingdings" pitchFamily="2" charset="2"/>
              <a:buChar char="n"/>
              <a:defRPr/>
            </a:pPr>
            <a:r>
              <a:rPr lang="en-US" sz="2000" b="1" dirty="0" smtClean="0"/>
              <a:t>Test</a:t>
            </a:r>
            <a:endParaRPr lang="en-US" sz="2000" b="1" dirty="0"/>
          </a:p>
          <a:p>
            <a:pPr marL="1200150" lvl="3" indent="-285750" eaLnBrk="0" hangingPunct="0">
              <a:spcBef>
                <a:spcPct val="20000"/>
              </a:spcBef>
              <a:buClr>
                <a:schemeClr val="accent2">
                  <a:lumMod val="50000"/>
                </a:schemeClr>
              </a:buClr>
              <a:buSzPct val="80000"/>
              <a:buFont typeface="Wingdings" pitchFamily="2" charset="2"/>
              <a:buChar char="n"/>
              <a:defRPr/>
            </a:pPr>
            <a:endParaRPr lang="en-US" sz="2100" dirty="0">
              <a:latin typeface="Arial" charset="0"/>
            </a:endParaRPr>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b="1" dirty="0"/>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1200150" lvl="3"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4429044"/>
            <a:ext cx="2667000" cy="2000251"/>
          </a:xfrm>
          <a:prstGeom prst="rect">
            <a:avLst/>
          </a:prstGeom>
          <a:ln>
            <a:solidFill>
              <a:schemeClr val="tx2"/>
            </a:solidFill>
          </a:ln>
          <a:effectLst>
            <a:outerShdw blurRad="50800" dist="38100" dir="2700000" algn="tl" rotWithShape="0">
              <a:prstClr val="black">
                <a:alpha val="40000"/>
              </a:prstClr>
            </a:outerShdw>
          </a:effectLst>
        </p:spPr>
      </p:pic>
      <p:pic>
        <p:nvPicPr>
          <p:cNvPr id="8" name="Picture 2" descr="http://www.af.mil/shared/media/photodb/web/100523-F-4212P-968.JPG"/>
          <p:cNvPicPr>
            <a:picLocks noChangeAspect="1" noChangeArrowheads="1"/>
          </p:cNvPicPr>
          <p:nvPr/>
        </p:nvPicPr>
        <p:blipFill>
          <a:blip r:embed="rId4" cstate="print"/>
          <a:srcRect/>
          <a:stretch>
            <a:fillRect/>
          </a:stretch>
        </p:blipFill>
        <p:spPr bwMode="auto">
          <a:xfrm>
            <a:off x="6331743" y="2336924"/>
            <a:ext cx="2659857" cy="1854076"/>
          </a:xfrm>
          <a:prstGeom prst="rect">
            <a:avLst/>
          </a:prstGeom>
          <a:noFill/>
          <a:ln>
            <a:solidFill>
              <a:schemeClr val="tx2"/>
            </a:solidFill>
          </a:ln>
          <a:effectLst>
            <a:outerShdw blurRad="50800" dist="38100" dir="2700000" algn="tl" rotWithShape="0">
              <a:prstClr val="black">
                <a:alpha val="40000"/>
              </a:prstClr>
            </a:outerShdw>
          </a:effectLst>
        </p:spPr>
      </p:pic>
      <p:sp>
        <p:nvSpPr>
          <p:cNvPr id="5" name="Slide Number Placeholder 4"/>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3</a:t>
            </a:fld>
            <a:endParaRPr lang="en-US" dirty="0">
              <a:solidFill>
                <a:srgbClr val="808080"/>
              </a:solidFill>
            </a:endParaRPr>
          </a:p>
        </p:txBody>
      </p:sp>
    </p:spTree>
    <p:extLst>
      <p:ext uri="{BB962C8B-B14F-4D97-AF65-F5344CB8AC3E}">
        <p14:creationId xmlns:p14="http://schemas.microsoft.com/office/powerpoint/2010/main" val="2420950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Nuclear Weapons Surety</a:t>
            </a:r>
            <a:r>
              <a:rPr lang="en-US" sz="3200" dirty="0"/>
              <a:t/>
            </a:r>
            <a:br>
              <a:rPr lang="en-US" sz="3200" dirty="0"/>
            </a:br>
            <a:r>
              <a:rPr lang="en-US" sz="3200" dirty="0"/>
              <a:t>As Low As Reasonably Achievable</a:t>
            </a:r>
          </a:p>
        </p:txBody>
      </p:sp>
      <p:sp>
        <p:nvSpPr>
          <p:cNvPr id="5" name="Content Placeholder 2"/>
          <p:cNvSpPr txBox="1">
            <a:spLocks/>
          </p:cNvSpPr>
          <p:nvPr/>
        </p:nvSpPr>
        <p:spPr>
          <a:xfrm>
            <a:off x="349910" y="1447800"/>
            <a:ext cx="8489290" cy="4821773"/>
          </a:xfrm>
          <a:prstGeom prst="rect">
            <a:avLst/>
          </a:prstGeom>
        </p:spPr>
        <p:txBody>
          <a:bodyPr/>
          <a:lstStyle/>
          <a:p>
            <a:pPr marL="285750" indent="-285750" eaLnBrk="0" hangingPunct="0">
              <a:spcBef>
                <a:spcPts val="60"/>
              </a:spcBef>
              <a:buClr>
                <a:schemeClr val="accent2">
                  <a:lumMod val="50000"/>
                </a:schemeClr>
              </a:buClr>
              <a:buSzPct val="80000"/>
              <a:buFont typeface="Wingdings" pitchFamily="2" charset="2"/>
              <a:buChar char="n"/>
              <a:defRPr/>
            </a:pPr>
            <a:r>
              <a:rPr lang="en-US" sz="2000" b="1" dirty="0" smtClean="0"/>
              <a:t>ALARA – A concept to minimize personnel exposure consistent </a:t>
            </a:r>
            <a:r>
              <a:rPr lang="en-US" sz="2000" b="1" dirty="0"/>
              <a:t>with existing technology, cost, and operational requirements </a:t>
            </a:r>
            <a:endParaRPr lang="en-US" sz="2000" b="1" dirty="0" smtClean="0"/>
          </a:p>
          <a:p>
            <a:pPr marL="285750" indent="-285750" eaLnBrk="0" hangingPunct="0">
              <a:spcBef>
                <a:spcPts val="60"/>
              </a:spcBef>
              <a:buClr>
                <a:schemeClr val="accent2">
                  <a:lumMod val="50000"/>
                </a:schemeClr>
              </a:buClr>
              <a:buSzPct val="80000"/>
              <a:buFont typeface="Wingdings" pitchFamily="2" charset="2"/>
              <a:buChar char="n"/>
              <a:defRPr/>
            </a:pPr>
            <a:endParaRPr lang="en-US" sz="800" b="1" dirty="0" smtClean="0"/>
          </a:p>
          <a:p>
            <a:pPr marL="285750" indent="-285750" eaLnBrk="0" hangingPunct="0">
              <a:spcBef>
                <a:spcPts val="60"/>
              </a:spcBef>
              <a:buClr>
                <a:schemeClr val="accent2">
                  <a:lumMod val="50000"/>
                </a:schemeClr>
              </a:buClr>
              <a:buSzPct val="80000"/>
              <a:buFont typeface="Wingdings" pitchFamily="2" charset="2"/>
              <a:buChar char="n"/>
              <a:defRPr/>
            </a:pPr>
            <a:r>
              <a:rPr lang="en-US" sz="2000" b="1" dirty="0" smtClean="0"/>
              <a:t>Most Technical Order (T.O.) procedures incorporate ALARA procedures</a:t>
            </a:r>
          </a:p>
          <a:p>
            <a:pPr marL="285750" indent="-285750" eaLnBrk="0" hangingPunct="0">
              <a:spcBef>
                <a:spcPts val="60"/>
              </a:spcBef>
              <a:buClr>
                <a:schemeClr val="accent2">
                  <a:lumMod val="50000"/>
                </a:schemeClr>
              </a:buClr>
              <a:buSzPct val="80000"/>
              <a:buFont typeface="Wingdings" pitchFamily="2" charset="2"/>
              <a:buChar char="n"/>
              <a:defRPr/>
            </a:pPr>
            <a:endParaRPr lang="en-US" sz="800" b="1" dirty="0"/>
          </a:p>
          <a:p>
            <a:pPr marL="285750" indent="-285750" eaLnBrk="0" hangingPunct="0">
              <a:spcBef>
                <a:spcPts val="60"/>
              </a:spcBef>
              <a:buClr>
                <a:schemeClr val="accent2">
                  <a:lumMod val="50000"/>
                </a:schemeClr>
              </a:buClr>
              <a:buSzPct val="80000"/>
              <a:buFont typeface="Wingdings" pitchFamily="2" charset="2"/>
              <a:buChar char="n"/>
              <a:defRPr/>
            </a:pPr>
            <a:r>
              <a:rPr lang="en-US" sz="2000" b="1" dirty="0" smtClean="0"/>
              <a:t>Three basic ALARA principles </a:t>
            </a:r>
          </a:p>
          <a:p>
            <a:pPr marL="742950" lvl="1" indent="-285750" eaLnBrk="0" hangingPunct="0">
              <a:spcBef>
                <a:spcPts val="60"/>
              </a:spcBef>
              <a:buClr>
                <a:schemeClr val="accent2">
                  <a:lumMod val="50000"/>
                </a:schemeClr>
              </a:buClr>
              <a:buSzPct val="80000"/>
              <a:buFont typeface="Wingdings" pitchFamily="2" charset="2"/>
              <a:buChar char="n"/>
              <a:defRPr/>
            </a:pPr>
            <a:r>
              <a:rPr lang="en-US" sz="2000" b="1" dirty="0" smtClean="0"/>
              <a:t>Time – Limit amount of time spent around nuclear weapons</a:t>
            </a:r>
          </a:p>
          <a:p>
            <a:pPr marL="742950" lvl="1" indent="-285750" eaLnBrk="0" hangingPunct="0">
              <a:spcBef>
                <a:spcPts val="60"/>
              </a:spcBef>
              <a:buClr>
                <a:schemeClr val="accent2">
                  <a:lumMod val="50000"/>
                </a:schemeClr>
              </a:buClr>
              <a:buSzPct val="80000"/>
              <a:buFont typeface="Wingdings" pitchFamily="2" charset="2"/>
              <a:buChar char="n"/>
              <a:defRPr/>
            </a:pPr>
            <a:r>
              <a:rPr lang="en-US" sz="2000" b="1" dirty="0" smtClean="0"/>
              <a:t>Distance </a:t>
            </a:r>
            <a:r>
              <a:rPr lang="en-US" sz="2000" b="1" dirty="0"/>
              <a:t>–</a:t>
            </a:r>
            <a:r>
              <a:rPr lang="en-US" sz="2000" b="1" dirty="0" smtClean="0"/>
              <a:t> Be no closer to the weapon than duties require</a:t>
            </a:r>
          </a:p>
          <a:p>
            <a:pPr marL="742950" lvl="1" indent="-285750" eaLnBrk="0" hangingPunct="0">
              <a:spcBef>
                <a:spcPts val="60"/>
              </a:spcBef>
              <a:buClr>
                <a:schemeClr val="accent2">
                  <a:lumMod val="50000"/>
                </a:schemeClr>
              </a:buClr>
              <a:buSzPct val="80000"/>
              <a:buFont typeface="Wingdings" pitchFamily="2" charset="2"/>
              <a:buChar char="n"/>
              <a:defRPr/>
            </a:pPr>
            <a:r>
              <a:rPr lang="en-US" sz="2000" b="1" dirty="0" smtClean="0"/>
              <a:t>Shielding – Use shielding techniques when appropriate</a:t>
            </a:r>
            <a:endParaRPr lang="en-US" sz="2400" dirty="0"/>
          </a:p>
        </p:txBody>
      </p:sp>
      <p:grpSp>
        <p:nvGrpSpPr>
          <p:cNvPr id="6" name="Group 5"/>
          <p:cNvGrpSpPr/>
          <p:nvPr/>
        </p:nvGrpSpPr>
        <p:grpSpPr>
          <a:xfrm>
            <a:off x="1172728" y="4685676"/>
            <a:ext cx="6798545" cy="1638924"/>
            <a:chOff x="729492" y="4458325"/>
            <a:chExt cx="6837956" cy="1828800"/>
          </a:xfrm>
        </p:grpSpPr>
        <p:cxnSp>
          <p:nvCxnSpPr>
            <p:cNvPr id="7" name="Straight Arrow Connector 6"/>
            <p:cNvCxnSpPr/>
            <p:nvPr/>
          </p:nvCxnSpPr>
          <p:spPr bwMode="auto">
            <a:xfrm flipV="1">
              <a:off x="2743200" y="5393634"/>
              <a:ext cx="3657600" cy="0"/>
            </a:xfrm>
            <a:prstGeom prst="straightConnector1">
              <a:avLst/>
            </a:prstGeom>
            <a:ln>
              <a:solidFill>
                <a:schemeClr val="accent2">
                  <a:lumMod val="75000"/>
                </a:schemeClr>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3048000" y="5029200"/>
              <a:ext cx="3200400" cy="338554"/>
            </a:xfrm>
            <a:prstGeom prst="rect">
              <a:avLst/>
            </a:prstGeom>
            <a:noFill/>
          </p:spPr>
          <p:txBody>
            <a:bodyPr wrap="square" rtlCol="0">
              <a:spAutoFit/>
            </a:bodyPr>
            <a:lstStyle/>
            <a:p>
              <a:r>
                <a:rPr lang="en-US" sz="1600" b="1" dirty="0" smtClean="0">
                  <a:solidFill>
                    <a:schemeClr val="accent6">
                      <a:lumMod val="75000"/>
                    </a:schemeClr>
                  </a:solidFill>
                </a:rPr>
                <a:t>Time  -  Distance  -  Shielding </a:t>
              </a:r>
              <a:endParaRPr lang="en-US" sz="1600" b="1" dirty="0">
                <a:solidFill>
                  <a:schemeClr val="accent6">
                    <a:lumMod val="75000"/>
                  </a:schemeClr>
                </a:solidFill>
              </a:endParaRPr>
            </a:p>
          </p:txBody>
        </p:sp>
        <p:grpSp>
          <p:nvGrpSpPr>
            <p:cNvPr id="9" name="Group 8"/>
            <p:cNvGrpSpPr>
              <a:grpSpLocks noChangeAspect="1"/>
            </p:cNvGrpSpPr>
            <p:nvPr/>
          </p:nvGrpSpPr>
          <p:grpSpPr>
            <a:xfrm>
              <a:off x="729492" y="4458325"/>
              <a:ext cx="1828800" cy="1828800"/>
              <a:chOff x="4610100" y="1792987"/>
              <a:chExt cx="4319534" cy="4319534"/>
            </a:xfrm>
          </p:grpSpPr>
          <p:grpSp>
            <p:nvGrpSpPr>
              <p:cNvPr id="29" name="Group 28"/>
              <p:cNvGrpSpPr/>
              <p:nvPr/>
            </p:nvGrpSpPr>
            <p:grpSpPr>
              <a:xfrm>
                <a:off x="4610100" y="1792987"/>
                <a:ext cx="4319534" cy="4319534"/>
                <a:chOff x="4610100" y="1792987"/>
                <a:chExt cx="4319534" cy="4319534"/>
              </a:xfrm>
            </p:grpSpPr>
            <p:sp>
              <p:nvSpPr>
                <p:cNvPr id="40" name="Oval 39"/>
                <p:cNvSpPr>
                  <a:spLocks noChangeAspect="1"/>
                </p:cNvSpPr>
                <p:nvPr/>
              </p:nvSpPr>
              <p:spPr bwMode="auto">
                <a:xfrm>
                  <a:off x="4610100" y="1792987"/>
                  <a:ext cx="4319534" cy="4319534"/>
                </a:xfrm>
                <a:prstGeom prst="ellipse">
                  <a:avLst/>
                </a:prstGeom>
                <a:solidFill>
                  <a:srgbClr val="FFFF00"/>
                </a:solidFill>
                <a:ln w="76200" cap="flat" cmpd="sng" algn="ctr">
                  <a:solidFill>
                    <a:schemeClr val="tx1"/>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41" name="Freeform 40"/>
                <p:cNvSpPr/>
                <p:nvPr/>
              </p:nvSpPr>
              <p:spPr bwMode="auto">
                <a:xfrm>
                  <a:off x="5741167" y="1965204"/>
                  <a:ext cx="2032000" cy="1511300"/>
                </a:xfrm>
                <a:custGeom>
                  <a:avLst/>
                  <a:gdLst>
                    <a:gd name="connsiteX0" fmla="*/ 0 w 2032000"/>
                    <a:gd name="connsiteY0" fmla="*/ 228600 h 1511300"/>
                    <a:gd name="connsiteX1" fmla="*/ 736600 w 2032000"/>
                    <a:gd name="connsiteY1" fmla="*/ 1498600 h 1511300"/>
                    <a:gd name="connsiteX2" fmla="*/ 1308100 w 2032000"/>
                    <a:gd name="connsiteY2" fmla="*/ 1511300 h 1511300"/>
                    <a:gd name="connsiteX3" fmla="*/ 2032000 w 2032000"/>
                    <a:gd name="connsiteY3" fmla="*/ 254000 h 1511300"/>
                    <a:gd name="connsiteX4" fmla="*/ 1625600 w 2032000"/>
                    <a:gd name="connsiteY4" fmla="*/ 76200 h 1511300"/>
                    <a:gd name="connsiteX5" fmla="*/ 1155700 w 2032000"/>
                    <a:gd name="connsiteY5" fmla="*/ 0 h 1511300"/>
                    <a:gd name="connsiteX6" fmla="*/ 546100 w 2032000"/>
                    <a:gd name="connsiteY6" fmla="*/ 50800 h 1511300"/>
                    <a:gd name="connsiteX7" fmla="*/ 177800 w 2032000"/>
                    <a:gd name="connsiteY7" fmla="*/ 177800 h 1511300"/>
                    <a:gd name="connsiteX8" fmla="*/ 50800 w 2032000"/>
                    <a:gd name="connsiteY8" fmla="*/ 254000 h 1511300"/>
                    <a:gd name="connsiteX9" fmla="*/ 0 w 2032000"/>
                    <a:gd name="connsiteY9" fmla="*/ 22860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00" h="1511300">
                      <a:moveTo>
                        <a:pt x="0" y="228600"/>
                      </a:moveTo>
                      <a:lnTo>
                        <a:pt x="736600" y="1498600"/>
                      </a:lnTo>
                      <a:lnTo>
                        <a:pt x="1308100" y="1511300"/>
                      </a:lnTo>
                      <a:lnTo>
                        <a:pt x="2032000" y="254000"/>
                      </a:lnTo>
                      <a:lnTo>
                        <a:pt x="1625600" y="76200"/>
                      </a:lnTo>
                      <a:lnTo>
                        <a:pt x="1155700" y="0"/>
                      </a:lnTo>
                      <a:lnTo>
                        <a:pt x="546100" y="50800"/>
                      </a:lnTo>
                      <a:lnTo>
                        <a:pt x="177800" y="177800"/>
                      </a:lnTo>
                      <a:lnTo>
                        <a:pt x="50800" y="254000"/>
                      </a:lnTo>
                      <a:lnTo>
                        <a:pt x="0" y="228600"/>
                      </a:lnTo>
                      <a:close/>
                    </a:path>
                  </a:pathLst>
                </a:custGeom>
                <a:solidFill>
                  <a:schemeClr val="tx1"/>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42" name="Freeform 41"/>
                <p:cNvSpPr/>
                <p:nvPr/>
              </p:nvSpPr>
              <p:spPr bwMode="auto">
                <a:xfrm>
                  <a:off x="4763267" y="2219204"/>
                  <a:ext cx="1701800" cy="1752600"/>
                </a:xfrm>
                <a:custGeom>
                  <a:avLst/>
                  <a:gdLst>
                    <a:gd name="connsiteX0" fmla="*/ 977900 w 1701800"/>
                    <a:gd name="connsiteY0" fmla="*/ 0 h 1752600"/>
                    <a:gd name="connsiteX1" fmla="*/ 1701800 w 1701800"/>
                    <a:gd name="connsiteY1" fmla="*/ 1244600 h 1752600"/>
                    <a:gd name="connsiteX2" fmla="*/ 1574800 w 1701800"/>
                    <a:gd name="connsiteY2" fmla="*/ 1511300 h 1752600"/>
                    <a:gd name="connsiteX3" fmla="*/ 1498600 w 1701800"/>
                    <a:gd name="connsiteY3" fmla="*/ 1739900 h 1752600"/>
                    <a:gd name="connsiteX4" fmla="*/ 0 w 1701800"/>
                    <a:gd name="connsiteY4" fmla="*/ 1752600 h 1752600"/>
                    <a:gd name="connsiteX5" fmla="*/ 12700 w 1701800"/>
                    <a:gd name="connsiteY5" fmla="*/ 1422400 h 1752600"/>
                    <a:gd name="connsiteX6" fmla="*/ 101600 w 1701800"/>
                    <a:gd name="connsiteY6" fmla="*/ 1016000 h 1752600"/>
                    <a:gd name="connsiteX7" fmla="*/ 330200 w 1701800"/>
                    <a:gd name="connsiteY7" fmla="*/ 584200 h 1752600"/>
                    <a:gd name="connsiteX8" fmla="*/ 800100 w 1701800"/>
                    <a:gd name="connsiteY8" fmla="*/ 139700 h 1752600"/>
                    <a:gd name="connsiteX9" fmla="*/ 977900 w 1701800"/>
                    <a:gd name="connsiteY9" fmla="*/ 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1800" h="1752600">
                      <a:moveTo>
                        <a:pt x="977900" y="0"/>
                      </a:moveTo>
                      <a:lnTo>
                        <a:pt x="1701800" y="1244600"/>
                      </a:lnTo>
                      <a:lnTo>
                        <a:pt x="1574800" y="1511300"/>
                      </a:lnTo>
                      <a:lnTo>
                        <a:pt x="1498600" y="1739900"/>
                      </a:lnTo>
                      <a:lnTo>
                        <a:pt x="0" y="1752600"/>
                      </a:lnTo>
                      <a:lnTo>
                        <a:pt x="12700" y="1422400"/>
                      </a:lnTo>
                      <a:lnTo>
                        <a:pt x="101600" y="1016000"/>
                      </a:lnTo>
                      <a:lnTo>
                        <a:pt x="330200" y="584200"/>
                      </a:lnTo>
                      <a:lnTo>
                        <a:pt x="800100" y="139700"/>
                      </a:lnTo>
                      <a:lnTo>
                        <a:pt x="977900" y="0"/>
                      </a:lnTo>
                      <a:close/>
                    </a:path>
                  </a:pathLst>
                </a:custGeom>
                <a:solidFill>
                  <a:srgbClr val="FFFF00"/>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43" name="Freeform 42"/>
                <p:cNvSpPr/>
                <p:nvPr/>
              </p:nvSpPr>
              <p:spPr bwMode="auto">
                <a:xfrm>
                  <a:off x="4775967" y="3946404"/>
                  <a:ext cx="1752600" cy="1752600"/>
                </a:xfrm>
                <a:custGeom>
                  <a:avLst/>
                  <a:gdLst>
                    <a:gd name="connsiteX0" fmla="*/ 0 w 1752600"/>
                    <a:gd name="connsiteY0" fmla="*/ 25400 h 1752600"/>
                    <a:gd name="connsiteX1" fmla="*/ 1485900 w 1752600"/>
                    <a:gd name="connsiteY1" fmla="*/ 0 h 1752600"/>
                    <a:gd name="connsiteX2" fmla="*/ 1549400 w 1752600"/>
                    <a:gd name="connsiteY2" fmla="*/ 190500 h 1752600"/>
                    <a:gd name="connsiteX3" fmla="*/ 1676400 w 1752600"/>
                    <a:gd name="connsiteY3" fmla="*/ 342900 h 1752600"/>
                    <a:gd name="connsiteX4" fmla="*/ 1752600 w 1752600"/>
                    <a:gd name="connsiteY4" fmla="*/ 431800 h 1752600"/>
                    <a:gd name="connsiteX5" fmla="*/ 977900 w 1752600"/>
                    <a:gd name="connsiteY5" fmla="*/ 1752600 h 1752600"/>
                    <a:gd name="connsiteX6" fmla="*/ 571500 w 1752600"/>
                    <a:gd name="connsiteY6" fmla="*/ 1473200 h 1752600"/>
                    <a:gd name="connsiteX7" fmla="*/ 266700 w 1752600"/>
                    <a:gd name="connsiteY7" fmla="*/ 1079500 h 1752600"/>
                    <a:gd name="connsiteX8" fmla="*/ 50800 w 1752600"/>
                    <a:gd name="connsiteY8" fmla="*/ 596900 h 1752600"/>
                    <a:gd name="connsiteX9" fmla="*/ 0 w 1752600"/>
                    <a:gd name="connsiteY9" fmla="*/ 254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2600" h="1752600">
                      <a:moveTo>
                        <a:pt x="0" y="25400"/>
                      </a:moveTo>
                      <a:lnTo>
                        <a:pt x="1485900" y="0"/>
                      </a:lnTo>
                      <a:lnTo>
                        <a:pt x="1549400" y="190500"/>
                      </a:lnTo>
                      <a:lnTo>
                        <a:pt x="1676400" y="342900"/>
                      </a:lnTo>
                      <a:lnTo>
                        <a:pt x="1752600" y="431800"/>
                      </a:lnTo>
                      <a:lnTo>
                        <a:pt x="977900" y="1752600"/>
                      </a:lnTo>
                      <a:lnTo>
                        <a:pt x="571500" y="1473200"/>
                      </a:lnTo>
                      <a:lnTo>
                        <a:pt x="266700" y="1079500"/>
                      </a:lnTo>
                      <a:lnTo>
                        <a:pt x="50800" y="596900"/>
                      </a:lnTo>
                      <a:lnTo>
                        <a:pt x="0" y="25400"/>
                      </a:lnTo>
                      <a:close/>
                    </a:path>
                  </a:pathLst>
                </a:custGeom>
                <a:solidFill>
                  <a:schemeClr val="tx1"/>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44" name="Freeform 43"/>
                <p:cNvSpPr/>
                <p:nvPr/>
              </p:nvSpPr>
              <p:spPr bwMode="auto">
                <a:xfrm>
                  <a:off x="7049267" y="2219204"/>
                  <a:ext cx="1714500" cy="1739900"/>
                </a:xfrm>
                <a:custGeom>
                  <a:avLst/>
                  <a:gdLst>
                    <a:gd name="connsiteX0" fmla="*/ 723900 w 1714500"/>
                    <a:gd name="connsiteY0" fmla="*/ 0 h 1739900"/>
                    <a:gd name="connsiteX1" fmla="*/ 0 w 1714500"/>
                    <a:gd name="connsiteY1" fmla="*/ 1270000 h 1739900"/>
                    <a:gd name="connsiteX2" fmla="*/ 127000 w 1714500"/>
                    <a:gd name="connsiteY2" fmla="*/ 1485900 h 1739900"/>
                    <a:gd name="connsiteX3" fmla="*/ 203200 w 1714500"/>
                    <a:gd name="connsiteY3" fmla="*/ 1739900 h 1739900"/>
                    <a:gd name="connsiteX4" fmla="*/ 1714500 w 1714500"/>
                    <a:gd name="connsiteY4" fmla="*/ 1739900 h 1739900"/>
                    <a:gd name="connsiteX5" fmla="*/ 1689100 w 1714500"/>
                    <a:gd name="connsiteY5" fmla="*/ 1308100 h 1739900"/>
                    <a:gd name="connsiteX6" fmla="*/ 1485900 w 1714500"/>
                    <a:gd name="connsiteY6" fmla="*/ 685800 h 1739900"/>
                    <a:gd name="connsiteX7" fmla="*/ 1104900 w 1714500"/>
                    <a:gd name="connsiteY7" fmla="*/ 241300 h 1739900"/>
                    <a:gd name="connsiteX8" fmla="*/ 723900 w 1714500"/>
                    <a:gd name="connsiteY8" fmla="*/ 0 h 173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0" h="1739900">
                      <a:moveTo>
                        <a:pt x="723900" y="0"/>
                      </a:moveTo>
                      <a:lnTo>
                        <a:pt x="0" y="1270000"/>
                      </a:lnTo>
                      <a:lnTo>
                        <a:pt x="127000" y="1485900"/>
                      </a:lnTo>
                      <a:lnTo>
                        <a:pt x="203200" y="1739900"/>
                      </a:lnTo>
                      <a:lnTo>
                        <a:pt x="1714500" y="1739900"/>
                      </a:lnTo>
                      <a:lnTo>
                        <a:pt x="1689100" y="1308100"/>
                      </a:lnTo>
                      <a:lnTo>
                        <a:pt x="1485900" y="685800"/>
                      </a:lnTo>
                      <a:lnTo>
                        <a:pt x="1104900" y="241300"/>
                      </a:lnTo>
                      <a:lnTo>
                        <a:pt x="723900" y="0"/>
                      </a:lnTo>
                      <a:close/>
                    </a:path>
                  </a:pathLst>
                </a:custGeom>
                <a:solidFill>
                  <a:srgbClr val="FFFF00"/>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45" name="Freeform 44"/>
                <p:cNvSpPr/>
                <p:nvPr/>
              </p:nvSpPr>
              <p:spPr bwMode="auto">
                <a:xfrm>
                  <a:off x="7023867" y="3946404"/>
                  <a:ext cx="1752600" cy="1739900"/>
                </a:xfrm>
                <a:custGeom>
                  <a:avLst/>
                  <a:gdLst>
                    <a:gd name="connsiteX0" fmla="*/ 1752600 w 1752600"/>
                    <a:gd name="connsiteY0" fmla="*/ 0 h 1739900"/>
                    <a:gd name="connsiteX1" fmla="*/ 241300 w 1752600"/>
                    <a:gd name="connsiteY1" fmla="*/ 12700 h 1739900"/>
                    <a:gd name="connsiteX2" fmla="*/ 177800 w 1752600"/>
                    <a:gd name="connsiteY2" fmla="*/ 203200 h 1739900"/>
                    <a:gd name="connsiteX3" fmla="*/ 63500 w 1752600"/>
                    <a:gd name="connsiteY3" fmla="*/ 368300 h 1739900"/>
                    <a:gd name="connsiteX4" fmla="*/ 0 w 1752600"/>
                    <a:gd name="connsiteY4" fmla="*/ 431800 h 1739900"/>
                    <a:gd name="connsiteX5" fmla="*/ 749300 w 1752600"/>
                    <a:gd name="connsiteY5" fmla="*/ 1739900 h 1739900"/>
                    <a:gd name="connsiteX6" fmla="*/ 1231900 w 1752600"/>
                    <a:gd name="connsiteY6" fmla="*/ 1409700 h 1739900"/>
                    <a:gd name="connsiteX7" fmla="*/ 1600200 w 1752600"/>
                    <a:gd name="connsiteY7" fmla="*/ 901700 h 1739900"/>
                    <a:gd name="connsiteX8" fmla="*/ 1752600 w 1752600"/>
                    <a:gd name="connsiteY8" fmla="*/ 317500 h 1739900"/>
                    <a:gd name="connsiteX9" fmla="*/ 1752600 w 1752600"/>
                    <a:gd name="connsiteY9" fmla="*/ 0 h 173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2600" h="1739900">
                      <a:moveTo>
                        <a:pt x="1752600" y="0"/>
                      </a:moveTo>
                      <a:lnTo>
                        <a:pt x="241300" y="12700"/>
                      </a:lnTo>
                      <a:lnTo>
                        <a:pt x="177800" y="203200"/>
                      </a:lnTo>
                      <a:lnTo>
                        <a:pt x="63500" y="368300"/>
                      </a:lnTo>
                      <a:lnTo>
                        <a:pt x="0" y="431800"/>
                      </a:lnTo>
                      <a:lnTo>
                        <a:pt x="749300" y="1739900"/>
                      </a:lnTo>
                      <a:lnTo>
                        <a:pt x="1231900" y="1409700"/>
                      </a:lnTo>
                      <a:lnTo>
                        <a:pt x="1600200" y="901700"/>
                      </a:lnTo>
                      <a:lnTo>
                        <a:pt x="1752600" y="317500"/>
                      </a:lnTo>
                      <a:lnTo>
                        <a:pt x="1752600" y="0"/>
                      </a:lnTo>
                      <a:close/>
                    </a:path>
                  </a:pathLst>
                </a:custGeom>
                <a:solidFill>
                  <a:schemeClr val="tx1"/>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46" name="Freeform 45"/>
                <p:cNvSpPr/>
                <p:nvPr/>
              </p:nvSpPr>
              <p:spPr bwMode="auto">
                <a:xfrm>
                  <a:off x="5753867" y="4378204"/>
                  <a:ext cx="2032000" cy="1562100"/>
                </a:xfrm>
                <a:custGeom>
                  <a:avLst/>
                  <a:gdLst>
                    <a:gd name="connsiteX0" fmla="*/ 787400 w 2032000"/>
                    <a:gd name="connsiteY0" fmla="*/ 0 h 1562100"/>
                    <a:gd name="connsiteX1" fmla="*/ 0 w 2032000"/>
                    <a:gd name="connsiteY1" fmla="*/ 1320800 h 1562100"/>
                    <a:gd name="connsiteX2" fmla="*/ 520700 w 2032000"/>
                    <a:gd name="connsiteY2" fmla="*/ 1511300 h 1562100"/>
                    <a:gd name="connsiteX3" fmla="*/ 939800 w 2032000"/>
                    <a:gd name="connsiteY3" fmla="*/ 1562100 h 1562100"/>
                    <a:gd name="connsiteX4" fmla="*/ 1295400 w 2032000"/>
                    <a:gd name="connsiteY4" fmla="*/ 1549400 h 1562100"/>
                    <a:gd name="connsiteX5" fmla="*/ 1663700 w 2032000"/>
                    <a:gd name="connsiteY5" fmla="*/ 1473200 h 1562100"/>
                    <a:gd name="connsiteX6" fmla="*/ 2032000 w 2032000"/>
                    <a:gd name="connsiteY6" fmla="*/ 1308100 h 1562100"/>
                    <a:gd name="connsiteX7" fmla="*/ 1270000 w 2032000"/>
                    <a:gd name="connsiteY7" fmla="*/ 12700 h 1562100"/>
                    <a:gd name="connsiteX8" fmla="*/ 1104900 w 2032000"/>
                    <a:gd name="connsiteY8" fmla="*/ 50800 h 1562100"/>
                    <a:gd name="connsiteX9" fmla="*/ 787400 w 2032000"/>
                    <a:gd name="connsiteY9" fmla="*/ 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00" h="1562100">
                      <a:moveTo>
                        <a:pt x="787400" y="0"/>
                      </a:moveTo>
                      <a:lnTo>
                        <a:pt x="0" y="1320800"/>
                      </a:lnTo>
                      <a:lnTo>
                        <a:pt x="520700" y="1511300"/>
                      </a:lnTo>
                      <a:lnTo>
                        <a:pt x="939800" y="1562100"/>
                      </a:lnTo>
                      <a:lnTo>
                        <a:pt x="1295400" y="1549400"/>
                      </a:lnTo>
                      <a:lnTo>
                        <a:pt x="1663700" y="1473200"/>
                      </a:lnTo>
                      <a:lnTo>
                        <a:pt x="2032000" y="1308100"/>
                      </a:lnTo>
                      <a:lnTo>
                        <a:pt x="1270000" y="12700"/>
                      </a:lnTo>
                      <a:lnTo>
                        <a:pt x="1104900" y="50800"/>
                      </a:lnTo>
                      <a:lnTo>
                        <a:pt x="787400" y="0"/>
                      </a:lnTo>
                      <a:close/>
                    </a:path>
                  </a:pathLst>
                </a:custGeom>
                <a:solidFill>
                  <a:srgbClr val="FFFF00"/>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grpSp>
          <p:grpSp>
            <p:nvGrpSpPr>
              <p:cNvPr id="30" name="Group 29"/>
              <p:cNvGrpSpPr/>
              <p:nvPr/>
            </p:nvGrpSpPr>
            <p:grpSpPr>
              <a:xfrm>
                <a:off x="4715313" y="1901704"/>
                <a:ext cx="4083708" cy="4083708"/>
                <a:chOff x="4728013" y="1910900"/>
                <a:chExt cx="4083708" cy="4083708"/>
              </a:xfrm>
            </p:grpSpPr>
            <p:sp>
              <p:nvSpPr>
                <p:cNvPr id="31" name="Oval 30"/>
                <p:cNvSpPr>
                  <a:spLocks noChangeAspect="1"/>
                </p:cNvSpPr>
                <p:nvPr/>
              </p:nvSpPr>
              <p:spPr bwMode="auto">
                <a:xfrm>
                  <a:off x="6248400" y="3429000"/>
                  <a:ext cx="1005840" cy="1005840"/>
                </a:xfrm>
                <a:prstGeom prst="ellipse">
                  <a:avLst/>
                </a:prstGeom>
                <a:solidFill>
                  <a:schemeClr val="tx1"/>
                </a:solidFill>
                <a:ln w="76200" cap="flat" cmpd="sng" algn="ctr">
                  <a:solidFill>
                    <a:srgbClr val="FFFF00"/>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32" name="Oval 31"/>
                <p:cNvSpPr>
                  <a:spLocks noChangeAspect="1"/>
                </p:cNvSpPr>
                <p:nvPr/>
              </p:nvSpPr>
              <p:spPr bwMode="auto">
                <a:xfrm>
                  <a:off x="4768246" y="1951133"/>
                  <a:ext cx="4003243" cy="4003243"/>
                </a:xfrm>
                <a:prstGeom prst="ellipse">
                  <a:avLst/>
                </a:prstGeom>
                <a:noFill/>
                <a:ln w="76200" cap="flat" cmpd="sng" algn="ctr">
                  <a:solidFill>
                    <a:srgbClr val="FFFF00"/>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33" name="Oval 32"/>
                <p:cNvSpPr>
                  <a:spLocks noChangeAspect="1"/>
                </p:cNvSpPr>
                <p:nvPr/>
              </p:nvSpPr>
              <p:spPr bwMode="auto">
                <a:xfrm>
                  <a:off x="4728013" y="1910900"/>
                  <a:ext cx="4083708" cy="4083708"/>
                </a:xfrm>
                <a:prstGeom prst="ellipse">
                  <a:avLst/>
                </a:prstGeom>
                <a:noFill/>
                <a:ln w="76200" cap="flat" cmpd="sng" algn="ctr">
                  <a:solidFill>
                    <a:srgbClr val="FFFF00"/>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cxnSp>
              <p:nvCxnSpPr>
                <p:cNvPr id="34" name="Straight Connector 33"/>
                <p:cNvCxnSpPr>
                  <a:stCxn id="42" idx="0"/>
                  <a:endCxn id="42" idx="1"/>
                </p:cNvCxnSpPr>
                <p:nvPr/>
              </p:nvCxnSpPr>
              <p:spPr bwMode="auto">
                <a:xfrm>
                  <a:off x="5741167" y="2219204"/>
                  <a:ext cx="723900" cy="1244600"/>
                </a:xfrm>
                <a:prstGeom prst="line">
                  <a:avLst/>
                </a:prstGeom>
                <a:noFill/>
                <a:ln w="38100" cap="flat" cmpd="sng" algn="ctr">
                  <a:solidFill>
                    <a:srgbClr val="FFFF00"/>
                  </a:solidFill>
                  <a:prstDash val="solid"/>
                  <a:round/>
                  <a:headEnd type="none" w="med" len="med"/>
                  <a:tailEnd type="none" w="med" len="med"/>
                </a:ln>
                <a:effectLst/>
              </p:spPr>
            </p:cxnSp>
            <p:cxnSp>
              <p:nvCxnSpPr>
                <p:cNvPr id="35" name="Straight Connector 34"/>
                <p:cNvCxnSpPr>
                  <a:stCxn id="44" idx="0"/>
                  <a:endCxn id="44" idx="1"/>
                </p:cNvCxnSpPr>
                <p:nvPr/>
              </p:nvCxnSpPr>
              <p:spPr bwMode="auto">
                <a:xfrm flipH="1">
                  <a:off x="7049267" y="2219204"/>
                  <a:ext cx="723900" cy="1270000"/>
                </a:xfrm>
                <a:prstGeom prst="line">
                  <a:avLst/>
                </a:prstGeom>
                <a:noFill/>
                <a:ln w="38100" cap="flat" cmpd="sng" algn="ctr">
                  <a:solidFill>
                    <a:srgbClr val="FFFF00"/>
                  </a:solidFill>
                  <a:prstDash val="solid"/>
                  <a:round/>
                  <a:headEnd type="none" w="med" len="med"/>
                  <a:tailEnd type="none" w="med" len="med"/>
                </a:ln>
                <a:effectLst/>
              </p:spPr>
            </p:cxnSp>
            <p:cxnSp>
              <p:nvCxnSpPr>
                <p:cNvPr id="36" name="Straight Connector 35"/>
                <p:cNvCxnSpPr>
                  <a:stCxn id="32" idx="6"/>
                  <a:endCxn id="45" idx="1"/>
                </p:cNvCxnSpPr>
                <p:nvPr/>
              </p:nvCxnSpPr>
              <p:spPr bwMode="auto">
                <a:xfrm flipH="1">
                  <a:off x="7265167" y="3952755"/>
                  <a:ext cx="1506322" cy="6349"/>
                </a:xfrm>
                <a:prstGeom prst="line">
                  <a:avLst/>
                </a:prstGeom>
                <a:noFill/>
                <a:ln w="38100" cap="flat" cmpd="sng" algn="ctr">
                  <a:solidFill>
                    <a:srgbClr val="FFFF00"/>
                  </a:solidFill>
                  <a:prstDash val="solid"/>
                  <a:round/>
                  <a:headEnd type="none" w="med" len="med"/>
                  <a:tailEnd type="none" w="med" len="med"/>
                </a:ln>
                <a:effectLst/>
              </p:spPr>
            </p:cxnSp>
            <p:cxnSp>
              <p:nvCxnSpPr>
                <p:cNvPr id="37" name="Straight Connector 36"/>
                <p:cNvCxnSpPr>
                  <a:stCxn id="46" idx="6"/>
                  <a:endCxn id="46" idx="7"/>
                </p:cNvCxnSpPr>
                <p:nvPr/>
              </p:nvCxnSpPr>
              <p:spPr bwMode="auto">
                <a:xfrm flipH="1" flipV="1">
                  <a:off x="7023867" y="4390904"/>
                  <a:ext cx="762000" cy="1295400"/>
                </a:xfrm>
                <a:prstGeom prst="line">
                  <a:avLst/>
                </a:prstGeom>
                <a:noFill/>
                <a:ln w="38100" cap="flat" cmpd="sng" algn="ctr">
                  <a:solidFill>
                    <a:srgbClr val="FFFF00"/>
                  </a:solidFill>
                  <a:prstDash val="solid"/>
                  <a:round/>
                  <a:headEnd type="none" w="med" len="med"/>
                  <a:tailEnd type="none" w="med" len="med"/>
                </a:ln>
                <a:effectLst/>
              </p:spPr>
            </p:cxnSp>
            <p:cxnSp>
              <p:nvCxnSpPr>
                <p:cNvPr id="38" name="Straight Connector 37"/>
                <p:cNvCxnSpPr>
                  <a:stCxn id="46" idx="1"/>
                  <a:endCxn id="46" idx="0"/>
                </p:cNvCxnSpPr>
                <p:nvPr/>
              </p:nvCxnSpPr>
              <p:spPr bwMode="auto">
                <a:xfrm flipV="1">
                  <a:off x="5753867" y="4378204"/>
                  <a:ext cx="787400" cy="1320800"/>
                </a:xfrm>
                <a:prstGeom prst="line">
                  <a:avLst/>
                </a:prstGeom>
                <a:noFill/>
                <a:ln w="38100" cap="flat" cmpd="sng" algn="ctr">
                  <a:solidFill>
                    <a:srgbClr val="FFFF00"/>
                  </a:solidFill>
                  <a:prstDash val="solid"/>
                  <a:round/>
                  <a:headEnd type="none" w="med" len="med"/>
                  <a:tailEnd type="none" w="med" len="med"/>
                </a:ln>
                <a:effectLst/>
              </p:spPr>
            </p:cxnSp>
            <p:cxnSp>
              <p:nvCxnSpPr>
                <p:cNvPr id="39" name="Straight Connector 38"/>
                <p:cNvCxnSpPr>
                  <a:stCxn id="32" idx="2"/>
                  <a:endCxn id="31" idx="2"/>
                </p:cNvCxnSpPr>
                <p:nvPr/>
              </p:nvCxnSpPr>
              <p:spPr bwMode="auto">
                <a:xfrm flipV="1">
                  <a:off x="4768246" y="3931920"/>
                  <a:ext cx="1480154" cy="20835"/>
                </a:xfrm>
                <a:prstGeom prst="line">
                  <a:avLst/>
                </a:prstGeom>
                <a:noFill/>
                <a:ln w="38100" cap="flat" cmpd="sng" algn="ctr">
                  <a:solidFill>
                    <a:srgbClr val="FFFF00"/>
                  </a:solidFill>
                  <a:prstDash val="solid"/>
                  <a:round/>
                  <a:headEnd type="none" w="med" len="med"/>
                  <a:tailEnd type="none" w="med" len="med"/>
                </a:ln>
                <a:effectLst/>
              </p:spPr>
            </p:cxnSp>
          </p:grpSp>
        </p:grpSp>
        <p:grpSp>
          <p:nvGrpSpPr>
            <p:cNvPr id="10" name="Group 9"/>
            <p:cNvGrpSpPr>
              <a:grpSpLocks noChangeAspect="1"/>
            </p:cNvGrpSpPr>
            <p:nvPr/>
          </p:nvGrpSpPr>
          <p:grpSpPr>
            <a:xfrm>
              <a:off x="6653048" y="4915525"/>
              <a:ext cx="914400" cy="914400"/>
              <a:chOff x="4610100" y="1792987"/>
              <a:chExt cx="4319534" cy="4319534"/>
            </a:xfrm>
          </p:grpSpPr>
          <p:grpSp>
            <p:nvGrpSpPr>
              <p:cNvPr id="11" name="Group 10"/>
              <p:cNvGrpSpPr/>
              <p:nvPr/>
            </p:nvGrpSpPr>
            <p:grpSpPr>
              <a:xfrm>
                <a:off x="4610100" y="1792987"/>
                <a:ext cx="4319534" cy="4319534"/>
                <a:chOff x="4610100" y="1792987"/>
                <a:chExt cx="4319534" cy="4319534"/>
              </a:xfrm>
            </p:grpSpPr>
            <p:sp>
              <p:nvSpPr>
                <p:cNvPr id="22" name="Oval 21"/>
                <p:cNvSpPr>
                  <a:spLocks noChangeAspect="1"/>
                </p:cNvSpPr>
                <p:nvPr/>
              </p:nvSpPr>
              <p:spPr bwMode="auto">
                <a:xfrm>
                  <a:off x="4610100" y="1792987"/>
                  <a:ext cx="4319534" cy="4319534"/>
                </a:xfrm>
                <a:prstGeom prst="ellipse">
                  <a:avLst/>
                </a:prstGeom>
                <a:solidFill>
                  <a:srgbClr val="FFFF00"/>
                </a:solidFill>
                <a:ln w="76200" cap="flat" cmpd="sng" algn="ctr">
                  <a:solidFill>
                    <a:schemeClr val="tx1"/>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23" name="Freeform 22"/>
                <p:cNvSpPr/>
                <p:nvPr/>
              </p:nvSpPr>
              <p:spPr bwMode="auto">
                <a:xfrm>
                  <a:off x="5741167" y="1965204"/>
                  <a:ext cx="2032000" cy="1511300"/>
                </a:xfrm>
                <a:custGeom>
                  <a:avLst/>
                  <a:gdLst>
                    <a:gd name="connsiteX0" fmla="*/ 0 w 2032000"/>
                    <a:gd name="connsiteY0" fmla="*/ 228600 h 1511300"/>
                    <a:gd name="connsiteX1" fmla="*/ 736600 w 2032000"/>
                    <a:gd name="connsiteY1" fmla="*/ 1498600 h 1511300"/>
                    <a:gd name="connsiteX2" fmla="*/ 1308100 w 2032000"/>
                    <a:gd name="connsiteY2" fmla="*/ 1511300 h 1511300"/>
                    <a:gd name="connsiteX3" fmla="*/ 2032000 w 2032000"/>
                    <a:gd name="connsiteY3" fmla="*/ 254000 h 1511300"/>
                    <a:gd name="connsiteX4" fmla="*/ 1625600 w 2032000"/>
                    <a:gd name="connsiteY4" fmla="*/ 76200 h 1511300"/>
                    <a:gd name="connsiteX5" fmla="*/ 1155700 w 2032000"/>
                    <a:gd name="connsiteY5" fmla="*/ 0 h 1511300"/>
                    <a:gd name="connsiteX6" fmla="*/ 546100 w 2032000"/>
                    <a:gd name="connsiteY6" fmla="*/ 50800 h 1511300"/>
                    <a:gd name="connsiteX7" fmla="*/ 177800 w 2032000"/>
                    <a:gd name="connsiteY7" fmla="*/ 177800 h 1511300"/>
                    <a:gd name="connsiteX8" fmla="*/ 50800 w 2032000"/>
                    <a:gd name="connsiteY8" fmla="*/ 254000 h 1511300"/>
                    <a:gd name="connsiteX9" fmla="*/ 0 w 2032000"/>
                    <a:gd name="connsiteY9" fmla="*/ 22860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00" h="1511300">
                      <a:moveTo>
                        <a:pt x="0" y="228600"/>
                      </a:moveTo>
                      <a:lnTo>
                        <a:pt x="736600" y="1498600"/>
                      </a:lnTo>
                      <a:lnTo>
                        <a:pt x="1308100" y="1511300"/>
                      </a:lnTo>
                      <a:lnTo>
                        <a:pt x="2032000" y="254000"/>
                      </a:lnTo>
                      <a:lnTo>
                        <a:pt x="1625600" y="76200"/>
                      </a:lnTo>
                      <a:lnTo>
                        <a:pt x="1155700" y="0"/>
                      </a:lnTo>
                      <a:lnTo>
                        <a:pt x="546100" y="50800"/>
                      </a:lnTo>
                      <a:lnTo>
                        <a:pt x="177800" y="177800"/>
                      </a:lnTo>
                      <a:lnTo>
                        <a:pt x="50800" y="254000"/>
                      </a:lnTo>
                      <a:lnTo>
                        <a:pt x="0" y="228600"/>
                      </a:lnTo>
                      <a:close/>
                    </a:path>
                  </a:pathLst>
                </a:custGeom>
                <a:solidFill>
                  <a:schemeClr val="tx1"/>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24" name="Freeform 23"/>
                <p:cNvSpPr/>
                <p:nvPr/>
              </p:nvSpPr>
              <p:spPr bwMode="auto">
                <a:xfrm>
                  <a:off x="4763267" y="2219204"/>
                  <a:ext cx="1701800" cy="1752600"/>
                </a:xfrm>
                <a:custGeom>
                  <a:avLst/>
                  <a:gdLst>
                    <a:gd name="connsiteX0" fmla="*/ 977900 w 1701800"/>
                    <a:gd name="connsiteY0" fmla="*/ 0 h 1752600"/>
                    <a:gd name="connsiteX1" fmla="*/ 1701800 w 1701800"/>
                    <a:gd name="connsiteY1" fmla="*/ 1244600 h 1752600"/>
                    <a:gd name="connsiteX2" fmla="*/ 1574800 w 1701800"/>
                    <a:gd name="connsiteY2" fmla="*/ 1511300 h 1752600"/>
                    <a:gd name="connsiteX3" fmla="*/ 1498600 w 1701800"/>
                    <a:gd name="connsiteY3" fmla="*/ 1739900 h 1752600"/>
                    <a:gd name="connsiteX4" fmla="*/ 0 w 1701800"/>
                    <a:gd name="connsiteY4" fmla="*/ 1752600 h 1752600"/>
                    <a:gd name="connsiteX5" fmla="*/ 12700 w 1701800"/>
                    <a:gd name="connsiteY5" fmla="*/ 1422400 h 1752600"/>
                    <a:gd name="connsiteX6" fmla="*/ 101600 w 1701800"/>
                    <a:gd name="connsiteY6" fmla="*/ 1016000 h 1752600"/>
                    <a:gd name="connsiteX7" fmla="*/ 330200 w 1701800"/>
                    <a:gd name="connsiteY7" fmla="*/ 584200 h 1752600"/>
                    <a:gd name="connsiteX8" fmla="*/ 800100 w 1701800"/>
                    <a:gd name="connsiteY8" fmla="*/ 139700 h 1752600"/>
                    <a:gd name="connsiteX9" fmla="*/ 977900 w 1701800"/>
                    <a:gd name="connsiteY9" fmla="*/ 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1800" h="1752600">
                      <a:moveTo>
                        <a:pt x="977900" y="0"/>
                      </a:moveTo>
                      <a:lnTo>
                        <a:pt x="1701800" y="1244600"/>
                      </a:lnTo>
                      <a:lnTo>
                        <a:pt x="1574800" y="1511300"/>
                      </a:lnTo>
                      <a:lnTo>
                        <a:pt x="1498600" y="1739900"/>
                      </a:lnTo>
                      <a:lnTo>
                        <a:pt x="0" y="1752600"/>
                      </a:lnTo>
                      <a:lnTo>
                        <a:pt x="12700" y="1422400"/>
                      </a:lnTo>
                      <a:lnTo>
                        <a:pt x="101600" y="1016000"/>
                      </a:lnTo>
                      <a:lnTo>
                        <a:pt x="330200" y="584200"/>
                      </a:lnTo>
                      <a:lnTo>
                        <a:pt x="800100" y="139700"/>
                      </a:lnTo>
                      <a:lnTo>
                        <a:pt x="977900" y="0"/>
                      </a:lnTo>
                      <a:close/>
                    </a:path>
                  </a:pathLst>
                </a:custGeom>
                <a:solidFill>
                  <a:srgbClr val="FFFF00"/>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25" name="Freeform 24"/>
                <p:cNvSpPr/>
                <p:nvPr/>
              </p:nvSpPr>
              <p:spPr bwMode="auto">
                <a:xfrm>
                  <a:off x="4775967" y="3946404"/>
                  <a:ext cx="1752600" cy="1752600"/>
                </a:xfrm>
                <a:custGeom>
                  <a:avLst/>
                  <a:gdLst>
                    <a:gd name="connsiteX0" fmla="*/ 0 w 1752600"/>
                    <a:gd name="connsiteY0" fmla="*/ 25400 h 1752600"/>
                    <a:gd name="connsiteX1" fmla="*/ 1485900 w 1752600"/>
                    <a:gd name="connsiteY1" fmla="*/ 0 h 1752600"/>
                    <a:gd name="connsiteX2" fmla="*/ 1549400 w 1752600"/>
                    <a:gd name="connsiteY2" fmla="*/ 190500 h 1752600"/>
                    <a:gd name="connsiteX3" fmla="*/ 1676400 w 1752600"/>
                    <a:gd name="connsiteY3" fmla="*/ 342900 h 1752600"/>
                    <a:gd name="connsiteX4" fmla="*/ 1752600 w 1752600"/>
                    <a:gd name="connsiteY4" fmla="*/ 431800 h 1752600"/>
                    <a:gd name="connsiteX5" fmla="*/ 977900 w 1752600"/>
                    <a:gd name="connsiteY5" fmla="*/ 1752600 h 1752600"/>
                    <a:gd name="connsiteX6" fmla="*/ 571500 w 1752600"/>
                    <a:gd name="connsiteY6" fmla="*/ 1473200 h 1752600"/>
                    <a:gd name="connsiteX7" fmla="*/ 266700 w 1752600"/>
                    <a:gd name="connsiteY7" fmla="*/ 1079500 h 1752600"/>
                    <a:gd name="connsiteX8" fmla="*/ 50800 w 1752600"/>
                    <a:gd name="connsiteY8" fmla="*/ 596900 h 1752600"/>
                    <a:gd name="connsiteX9" fmla="*/ 0 w 1752600"/>
                    <a:gd name="connsiteY9" fmla="*/ 254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2600" h="1752600">
                      <a:moveTo>
                        <a:pt x="0" y="25400"/>
                      </a:moveTo>
                      <a:lnTo>
                        <a:pt x="1485900" y="0"/>
                      </a:lnTo>
                      <a:lnTo>
                        <a:pt x="1549400" y="190500"/>
                      </a:lnTo>
                      <a:lnTo>
                        <a:pt x="1676400" y="342900"/>
                      </a:lnTo>
                      <a:lnTo>
                        <a:pt x="1752600" y="431800"/>
                      </a:lnTo>
                      <a:lnTo>
                        <a:pt x="977900" y="1752600"/>
                      </a:lnTo>
                      <a:lnTo>
                        <a:pt x="571500" y="1473200"/>
                      </a:lnTo>
                      <a:lnTo>
                        <a:pt x="266700" y="1079500"/>
                      </a:lnTo>
                      <a:lnTo>
                        <a:pt x="50800" y="596900"/>
                      </a:lnTo>
                      <a:lnTo>
                        <a:pt x="0" y="25400"/>
                      </a:lnTo>
                      <a:close/>
                    </a:path>
                  </a:pathLst>
                </a:custGeom>
                <a:solidFill>
                  <a:schemeClr val="tx1"/>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26" name="Freeform 25"/>
                <p:cNvSpPr/>
                <p:nvPr/>
              </p:nvSpPr>
              <p:spPr bwMode="auto">
                <a:xfrm>
                  <a:off x="7049267" y="2219204"/>
                  <a:ext cx="1714500" cy="1739900"/>
                </a:xfrm>
                <a:custGeom>
                  <a:avLst/>
                  <a:gdLst>
                    <a:gd name="connsiteX0" fmla="*/ 723900 w 1714500"/>
                    <a:gd name="connsiteY0" fmla="*/ 0 h 1739900"/>
                    <a:gd name="connsiteX1" fmla="*/ 0 w 1714500"/>
                    <a:gd name="connsiteY1" fmla="*/ 1270000 h 1739900"/>
                    <a:gd name="connsiteX2" fmla="*/ 127000 w 1714500"/>
                    <a:gd name="connsiteY2" fmla="*/ 1485900 h 1739900"/>
                    <a:gd name="connsiteX3" fmla="*/ 203200 w 1714500"/>
                    <a:gd name="connsiteY3" fmla="*/ 1739900 h 1739900"/>
                    <a:gd name="connsiteX4" fmla="*/ 1714500 w 1714500"/>
                    <a:gd name="connsiteY4" fmla="*/ 1739900 h 1739900"/>
                    <a:gd name="connsiteX5" fmla="*/ 1689100 w 1714500"/>
                    <a:gd name="connsiteY5" fmla="*/ 1308100 h 1739900"/>
                    <a:gd name="connsiteX6" fmla="*/ 1485900 w 1714500"/>
                    <a:gd name="connsiteY6" fmla="*/ 685800 h 1739900"/>
                    <a:gd name="connsiteX7" fmla="*/ 1104900 w 1714500"/>
                    <a:gd name="connsiteY7" fmla="*/ 241300 h 1739900"/>
                    <a:gd name="connsiteX8" fmla="*/ 723900 w 1714500"/>
                    <a:gd name="connsiteY8" fmla="*/ 0 h 173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0" h="1739900">
                      <a:moveTo>
                        <a:pt x="723900" y="0"/>
                      </a:moveTo>
                      <a:lnTo>
                        <a:pt x="0" y="1270000"/>
                      </a:lnTo>
                      <a:lnTo>
                        <a:pt x="127000" y="1485900"/>
                      </a:lnTo>
                      <a:lnTo>
                        <a:pt x="203200" y="1739900"/>
                      </a:lnTo>
                      <a:lnTo>
                        <a:pt x="1714500" y="1739900"/>
                      </a:lnTo>
                      <a:lnTo>
                        <a:pt x="1689100" y="1308100"/>
                      </a:lnTo>
                      <a:lnTo>
                        <a:pt x="1485900" y="685800"/>
                      </a:lnTo>
                      <a:lnTo>
                        <a:pt x="1104900" y="241300"/>
                      </a:lnTo>
                      <a:lnTo>
                        <a:pt x="723900" y="0"/>
                      </a:lnTo>
                      <a:close/>
                    </a:path>
                  </a:pathLst>
                </a:custGeom>
                <a:solidFill>
                  <a:srgbClr val="FFFF00"/>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27" name="Freeform 26"/>
                <p:cNvSpPr/>
                <p:nvPr/>
              </p:nvSpPr>
              <p:spPr bwMode="auto">
                <a:xfrm>
                  <a:off x="7023867" y="3946404"/>
                  <a:ext cx="1752600" cy="1739900"/>
                </a:xfrm>
                <a:custGeom>
                  <a:avLst/>
                  <a:gdLst>
                    <a:gd name="connsiteX0" fmla="*/ 1752600 w 1752600"/>
                    <a:gd name="connsiteY0" fmla="*/ 0 h 1739900"/>
                    <a:gd name="connsiteX1" fmla="*/ 241300 w 1752600"/>
                    <a:gd name="connsiteY1" fmla="*/ 12700 h 1739900"/>
                    <a:gd name="connsiteX2" fmla="*/ 177800 w 1752600"/>
                    <a:gd name="connsiteY2" fmla="*/ 203200 h 1739900"/>
                    <a:gd name="connsiteX3" fmla="*/ 63500 w 1752600"/>
                    <a:gd name="connsiteY3" fmla="*/ 368300 h 1739900"/>
                    <a:gd name="connsiteX4" fmla="*/ 0 w 1752600"/>
                    <a:gd name="connsiteY4" fmla="*/ 431800 h 1739900"/>
                    <a:gd name="connsiteX5" fmla="*/ 749300 w 1752600"/>
                    <a:gd name="connsiteY5" fmla="*/ 1739900 h 1739900"/>
                    <a:gd name="connsiteX6" fmla="*/ 1231900 w 1752600"/>
                    <a:gd name="connsiteY6" fmla="*/ 1409700 h 1739900"/>
                    <a:gd name="connsiteX7" fmla="*/ 1600200 w 1752600"/>
                    <a:gd name="connsiteY7" fmla="*/ 901700 h 1739900"/>
                    <a:gd name="connsiteX8" fmla="*/ 1752600 w 1752600"/>
                    <a:gd name="connsiteY8" fmla="*/ 317500 h 1739900"/>
                    <a:gd name="connsiteX9" fmla="*/ 1752600 w 1752600"/>
                    <a:gd name="connsiteY9" fmla="*/ 0 h 173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2600" h="1739900">
                      <a:moveTo>
                        <a:pt x="1752600" y="0"/>
                      </a:moveTo>
                      <a:lnTo>
                        <a:pt x="241300" y="12700"/>
                      </a:lnTo>
                      <a:lnTo>
                        <a:pt x="177800" y="203200"/>
                      </a:lnTo>
                      <a:lnTo>
                        <a:pt x="63500" y="368300"/>
                      </a:lnTo>
                      <a:lnTo>
                        <a:pt x="0" y="431800"/>
                      </a:lnTo>
                      <a:lnTo>
                        <a:pt x="749300" y="1739900"/>
                      </a:lnTo>
                      <a:lnTo>
                        <a:pt x="1231900" y="1409700"/>
                      </a:lnTo>
                      <a:lnTo>
                        <a:pt x="1600200" y="901700"/>
                      </a:lnTo>
                      <a:lnTo>
                        <a:pt x="1752600" y="317500"/>
                      </a:lnTo>
                      <a:lnTo>
                        <a:pt x="1752600" y="0"/>
                      </a:lnTo>
                      <a:close/>
                    </a:path>
                  </a:pathLst>
                </a:custGeom>
                <a:solidFill>
                  <a:schemeClr val="tx1"/>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28" name="Freeform 27"/>
                <p:cNvSpPr/>
                <p:nvPr/>
              </p:nvSpPr>
              <p:spPr bwMode="auto">
                <a:xfrm>
                  <a:off x="5753867" y="4378204"/>
                  <a:ext cx="2032000" cy="1562100"/>
                </a:xfrm>
                <a:custGeom>
                  <a:avLst/>
                  <a:gdLst>
                    <a:gd name="connsiteX0" fmla="*/ 787400 w 2032000"/>
                    <a:gd name="connsiteY0" fmla="*/ 0 h 1562100"/>
                    <a:gd name="connsiteX1" fmla="*/ 0 w 2032000"/>
                    <a:gd name="connsiteY1" fmla="*/ 1320800 h 1562100"/>
                    <a:gd name="connsiteX2" fmla="*/ 520700 w 2032000"/>
                    <a:gd name="connsiteY2" fmla="*/ 1511300 h 1562100"/>
                    <a:gd name="connsiteX3" fmla="*/ 939800 w 2032000"/>
                    <a:gd name="connsiteY3" fmla="*/ 1562100 h 1562100"/>
                    <a:gd name="connsiteX4" fmla="*/ 1295400 w 2032000"/>
                    <a:gd name="connsiteY4" fmla="*/ 1549400 h 1562100"/>
                    <a:gd name="connsiteX5" fmla="*/ 1663700 w 2032000"/>
                    <a:gd name="connsiteY5" fmla="*/ 1473200 h 1562100"/>
                    <a:gd name="connsiteX6" fmla="*/ 2032000 w 2032000"/>
                    <a:gd name="connsiteY6" fmla="*/ 1308100 h 1562100"/>
                    <a:gd name="connsiteX7" fmla="*/ 1270000 w 2032000"/>
                    <a:gd name="connsiteY7" fmla="*/ 12700 h 1562100"/>
                    <a:gd name="connsiteX8" fmla="*/ 1104900 w 2032000"/>
                    <a:gd name="connsiteY8" fmla="*/ 50800 h 1562100"/>
                    <a:gd name="connsiteX9" fmla="*/ 787400 w 2032000"/>
                    <a:gd name="connsiteY9" fmla="*/ 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00" h="1562100">
                      <a:moveTo>
                        <a:pt x="787400" y="0"/>
                      </a:moveTo>
                      <a:lnTo>
                        <a:pt x="0" y="1320800"/>
                      </a:lnTo>
                      <a:lnTo>
                        <a:pt x="520700" y="1511300"/>
                      </a:lnTo>
                      <a:lnTo>
                        <a:pt x="939800" y="1562100"/>
                      </a:lnTo>
                      <a:lnTo>
                        <a:pt x="1295400" y="1549400"/>
                      </a:lnTo>
                      <a:lnTo>
                        <a:pt x="1663700" y="1473200"/>
                      </a:lnTo>
                      <a:lnTo>
                        <a:pt x="2032000" y="1308100"/>
                      </a:lnTo>
                      <a:lnTo>
                        <a:pt x="1270000" y="12700"/>
                      </a:lnTo>
                      <a:lnTo>
                        <a:pt x="1104900" y="50800"/>
                      </a:lnTo>
                      <a:lnTo>
                        <a:pt x="787400" y="0"/>
                      </a:lnTo>
                      <a:close/>
                    </a:path>
                  </a:pathLst>
                </a:custGeom>
                <a:solidFill>
                  <a:srgbClr val="FFFF00"/>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grpSp>
          <p:grpSp>
            <p:nvGrpSpPr>
              <p:cNvPr id="12" name="Group 11"/>
              <p:cNvGrpSpPr/>
              <p:nvPr/>
            </p:nvGrpSpPr>
            <p:grpSpPr>
              <a:xfrm>
                <a:off x="4715313" y="1901704"/>
                <a:ext cx="4083708" cy="4083708"/>
                <a:chOff x="4728013" y="1910900"/>
                <a:chExt cx="4083708" cy="4083708"/>
              </a:xfrm>
            </p:grpSpPr>
            <p:sp>
              <p:nvSpPr>
                <p:cNvPr id="13" name="Oval 12"/>
                <p:cNvSpPr>
                  <a:spLocks noChangeAspect="1"/>
                </p:cNvSpPr>
                <p:nvPr/>
              </p:nvSpPr>
              <p:spPr bwMode="auto">
                <a:xfrm>
                  <a:off x="6248400" y="3429000"/>
                  <a:ext cx="1005840" cy="1005840"/>
                </a:xfrm>
                <a:prstGeom prst="ellipse">
                  <a:avLst/>
                </a:prstGeom>
                <a:solidFill>
                  <a:schemeClr val="tx1"/>
                </a:solidFill>
                <a:ln w="76200" cap="flat" cmpd="sng" algn="ctr">
                  <a:solidFill>
                    <a:srgbClr val="FFFF00"/>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14" name="Oval 13"/>
                <p:cNvSpPr>
                  <a:spLocks noChangeAspect="1"/>
                </p:cNvSpPr>
                <p:nvPr/>
              </p:nvSpPr>
              <p:spPr bwMode="auto">
                <a:xfrm>
                  <a:off x="4768246" y="1951133"/>
                  <a:ext cx="4003243" cy="4003243"/>
                </a:xfrm>
                <a:prstGeom prst="ellipse">
                  <a:avLst/>
                </a:prstGeom>
                <a:noFill/>
                <a:ln w="76200" cap="flat" cmpd="sng" algn="ctr">
                  <a:solidFill>
                    <a:srgbClr val="FFFF00"/>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15" name="Oval 14"/>
                <p:cNvSpPr>
                  <a:spLocks noChangeAspect="1"/>
                </p:cNvSpPr>
                <p:nvPr/>
              </p:nvSpPr>
              <p:spPr bwMode="auto">
                <a:xfrm>
                  <a:off x="4728013" y="1910900"/>
                  <a:ext cx="4083708" cy="4083708"/>
                </a:xfrm>
                <a:prstGeom prst="ellipse">
                  <a:avLst/>
                </a:prstGeom>
                <a:noFill/>
                <a:ln w="76200" cap="flat" cmpd="sng" algn="ctr">
                  <a:solidFill>
                    <a:srgbClr val="FFFF00"/>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cxnSp>
              <p:nvCxnSpPr>
                <p:cNvPr id="16" name="Straight Connector 15"/>
                <p:cNvCxnSpPr>
                  <a:stCxn id="24" idx="0"/>
                  <a:endCxn id="24" idx="1"/>
                </p:cNvCxnSpPr>
                <p:nvPr/>
              </p:nvCxnSpPr>
              <p:spPr bwMode="auto">
                <a:xfrm>
                  <a:off x="5741167" y="2219204"/>
                  <a:ext cx="723900" cy="1244600"/>
                </a:xfrm>
                <a:prstGeom prst="line">
                  <a:avLst/>
                </a:prstGeom>
                <a:noFill/>
                <a:ln w="38100" cap="flat" cmpd="sng" algn="ctr">
                  <a:solidFill>
                    <a:srgbClr val="FFFF00"/>
                  </a:solidFill>
                  <a:prstDash val="solid"/>
                  <a:round/>
                  <a:headEnd type="none" w="med" len="med"/>
                  <a:tailEnd type="none" w="med" len="med"/>
                </a:ln>
                <a:effectLst/>
              </p:spPr>
            </p:cxnSp>
            <p:cxnSp>
              <p:nvCxnSpPr>
                <p:cNvPr id="17" name="Straight Connector 16"/>
                <p:cNvCxnSpPr>
                  <a:stCxn id="26" idx="0"/>
                  <a:endCxn id="26" idx="1"/>
                </p:cNvCxnSpPr>
                <p:nvPr/>
              </p:nvCxnSpPr>
              <p:spPr bwMode="auto">
                <a:xfrm flipH="1">
                  <a:off x="7049267" y="2219204"/>
                  <a:ext cx="723900" cy="1270000"/>
                </a:xfrm>
                <a:prstGeom prst="line">
                  <a:avLst/>
                </a:prstGeom>
                <a:noFill/>
                <a:ln w="38100" cap="flat" cmpd="sng" algn="ctr">
                  <a:solidFill>
                    <a:srgbClr val="FFFF00"/>
                  </a:solidFill>
                  <a:prstDash val="solid"/>
                  <a:round/>
                  <a:headEnd type="none" w="med" len="med"/>
                  <a:tailEnd type="none" w="med" len="med"/>
                </a:ln>
                <a:effectLst/>
              </p:spPr>
            </p:cxnSp>
            <p:cxnSp>
              <p:nvCxnSpPr>
                <p:cNvPr id="18" name="Straight Connector 17"/>
                <p:cNvCxnSpPr>
                  <a:stCxn id="14" idx="6"/>
                  <a:endCxn id="27" idx="1"/>
                </p:cNvCxnSpPr>
                <p:nvPr/>
              </p:nvCxnSpPr>
              <p:spPr bwMode="auto">
                <a:xfrm flipH="1">
                  <a:off x="7265167" y="3952755"/>
                  <a:ext cx="1506322" cy="6349"/>
                </a:xfrm>
                <a:prstGeom prst="line">
                  <a:avLst/>
                </a:prstGeom>
                <a:noFill/>
                <a:ln w="38100" cap="flat" cmpd="sng" algn="ctr">
                  <a:solidFill>
                    <a:srgbClr val="FFFF00"/>
                  </a:solidFill>
                  <a:prstDash val="solid"/>
                  <a:round/>
                  <a:headEnd type="none" w="med" len="med"/>
                  <a:tailEnd type="none" w="med" len="med"/>
                </a:ln>
                <a:effectLst/>
              </p:spPr>
            </p:cxnSp>
            <p:cxnSp>
              <p:nvCxnSpPr>
                <p:cNvPr id="19" name="Straight Connector 18"/>
                <p:cNvCxnSpPr>
                  <a:stCxn id="28" idx="6"/>
                  <a:endCxn id="28" idx="7"/>
                </p:cNvCxnSpPr>
                <p:nvPr/>
              </p:nvCxnSpPr>
              <p:spPr bwMode="auto">
                <a:xfrm flipH="1" flipV="1">
                  <a:off x="7023867" y="4390904"/>
                  <a:ext cx="762000" cy="1295400"/>
                </a:xfrm>
                <a:prstGeom prst="line">
                  <a:avLst/>
                </a:prstGeom>
                <a:noFill/>
                <a:ln w="38100" cap="flat" cmpd="sng" algn="ctr">
                  <a:solidFill>
                    <a:srgbClr val="FFFF00"/>
                  </a:solidFill>
                  <a:prstDash val="solid"/>
                  <a:round/>
                  <a:headEnd type="none" w="med" len="med"/>
                  <a:tailEnd type="none" w="med" len="med"/>
                </a:ln>
                <a:effectLst/>
              </p:spPr>
            </p:cxnSp>
            <p:cxnSp>
              <p:nvCxnSpPr>
                <p:cNvPr id="20" name="Straight Connector 19"/>
                <p:cNvCxnSpPr>
                  <a:stCxn id="28" idx="1"/>
                  <a:endCxn id="28" idx="0"/>
                </p:cNvCxnSpPr>
                <p:nvPr/>
              </p:nvCxnSpPr>
              <p:spPr bwMode="auto">
                <a:xfrm flipV="1">
                  <a:off x="5753867" y="4378204"/>
                  <a:ext cx="787400" cy="1320800"/>
                </a:xfrm>
                <a:prstGeom prst="line">
                  <a:avLst/>
                </a:prstGeom>
                <a:noFill/>
                <a:ln w="38100" cap="flat" cmpd="sng" algn="ctr">
                  <a:solidFill>
                    <a:srgbClr val="FFFF00"/>
                  </a:solidFill>
                  <a:prstDash val="solid"/>
                  <a:round/>
                  <a:headEnd type="none" w="med" len="med"/>
                  <a:tailEnd type="none" w="med" len="med"/>
                </a:ln>
                <a:effectLst/>
              </p:spPr>
            </p:cxnSp>
            <p:cxnSp>
              <p:nvCxnSpPr>
                <p:cNvPr id="21" name="Straight Connector 20"/>
                <p:cNvCxnSpPr>
                  <a:stCxn id="14" idx="2"/>
                  <a:endCxn id="13" idx="2"/>
                </p:cNvCxnSpPr>
                <p:nvPr/>
              </p:nvCxnSpPr>
              <p:spPr bwMode="auto">
                <a:xfrm flipV="1">
                  <a:off x="4768246" y="3931920"/>
                  <a:ext cx="1480154" cy="20835"/>
                </a:xfrm>
                <a:prstGeom prst="line">
                  <a:avLst/>
                </a:prstGeom>
                <a:noFill/>
                <a:ln w="38100" cap="flat" cmpd="sng" algn="ctr">
                  <a:solidFill>
                    <a:srgbClr val="FFFF00"/>
                  </a:solidFill>
                  <a:prstDash val="solid"/>
                  <a:round/>
                  <a:headEnd type="none" w="med" len="med"/>
                  <a:tailEnd type="none" w="med" len="med"/>
                </a:ln>
                <a:effectLst/>
              </p:spPr>
            </p:cxnSp>
          </p:grpSp>
        </p:grpSp>
      </p:grpSp>
      <p:sp>
        <p:nvSpPr>
          <p:cNvPr id="3" name="Slide Number Placeholder 2"/>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30</a:t>
            </a:fld>
            <a:endParaRPr lang="en-US" dirty="0">
              <a:solidFill>
                <a:srgbClr val="808080"/>
              </a:solidFill>
            </a:endParaRPr>
          </a:p>
        </p:txBody>
      </p:sp>
    </p:spTree>
    <p:extLst>
      <p:ext uri="{BB962C8B-B14F-4D97-AF65-F5344CB8AC3E}">
        <p14:creationId xmlns:p14="http://schemas.microsoft.com/office/powerpoint/2010/main" val="264969113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02419" y="1447801"/>
            <a:ext cx="8382000" cy="2057399"/>
          </a:xfrm>
          <a:prstGeom prst="rect">
            <a:avLst/>
          </a:prstGeom>
          <a:solidFill>
            <a:srgbClr val="DDDDDD"/>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Nuclear Weapons </a:t>
            </a:r>
            <a:r>
              <a:rPr lang="en-US" dirty="0" smtClean="0"/>
              <a:t>Surety</a:t>
            </a:r>
            <a:endParaRPr lang="en-US" sz="3200" dirty="0"/>
          </a:p>
        </p:txBody>
      </p:sp>
      <p:sp>
        <p:nvSpPr>
          <p:cNvPr id="3" name="Content Placeholder 2"/>
          <p:cNvSpPr>
            <a:spLocks noGrp="1"/>
          </p:cNvSpPr>
          <p:nvPr>
            <p:ph idx="1"/>
          </p:nvPr>
        </p:nvSpPr>
        <p:spPr>
          <a:xfrm>
            <a:off x="381000" y="1447800"/>
            <a:ext cx="8424838" cy="1981200"/>
          </a:xfrm>
        </p:spPr>
        <p:txBody>
          <a:bodyPr/>
          <a:lstStyle/>
          <a:p>
            <a:pPr marL="0" indent="0" algn="ctr">
              <a:buNone/>
            </a:pPr>
            <a:r>
              <a:rPr lang="en-US" b="1" dirty="0"/>
              <a:t>America’s credible deterrent forces have been and will continue to be major factors in international </a:t>
            </a:r>
            <a:r>
              <a:rPr lang="en-US" b="1" dirty="0" smtClean="0"/>
              <a:t>stability.  Because of this, what you do everyday is critical </a:t>
            </a:r>
            <a:r>
              <a:rPr lang="en-US" b="1" dirty="0"/>
              <a:t>to how </a:t>
            </a:r>
            <a:r>
              <a:rPr lang="en-US" b="1" dirty="0" smtClean="0"/>
              <a:t>our allies</a:t>
            </a:r>
            <a:r>
              <a:rPr lang="en-US" b="1" dirty="0"/>
              <a:t>, international </a:t>
            </a:r>
            <a:r>
              <a:rPr lang="en-US" b="1" dirty="0" smtClean="0"/>
              <a:t>partners, </a:t>
            </a:r>
            <a:r>
              <a:rPr lang="en-US" b="1" dirty="0"/>
              <a:t>and adversaries view our nuclear deterrent capabilities and </a:t>
            </a:r>
            <a:r>
              <a:rPr lang="en-US" b="1" dirty="0" smtClean="0"/>
              <a:t>credibility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6258" y="3635829"/>
            <a:ext cx="4876799" cy="2743200"/>
          </a:xfrm>
          <a:prstGeom prst="rect">
            <a:avLst/>
          </a:prstGeom>
          <a:effectLst>
            <a:softEdge rad="63500"/>
          </a:effectLst>
        </p:spPr>
      </p:pic>
      <p:sp>
        <p:nvSpPr>
          <p:cNvPr id="4" name="Slide Number Placeholder 3"/>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31</a:t>
            </a:fld>
            <a:endParaRPr lang="en-US" dirty="0">
              <a:solidFill>
                <a:srgbClr val="808080"/>
              </a:solidFill>
            </a:endParaRPr>
          </a:p>
        </p:txBody>
      </p:sp>
    </p:spTree>
    <p:extLst>
      <p:ext uri="{BB962C8B-B14F-4D97-AF65-F5344CB8AC3E}">
        <p14:creationId xmlns:p14="http://schemas.microsoft.com/office/powerpoint/2010/main" val="102723945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1000" y="1406770"/>
            <a:ext cx="8382000" cy="1260230"/>
          </a:xfrm>
          <a:prstGeom prst="rect">
            <a:avLst/>
          </a:prstGeom>
          <a:solidFill>
            <a:srgbClr val="DDDDDD"/>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Nuclear </a:t>
            </a:r>
            <a:r>
              <a:rPr lang="en-US" dirty="0" smtClean="0"/>
              <a:t>Weapons Surety</a:t>
            </a:r>
            <a:endParaRPr lang="en-US" dirty="0"/>
          </a:p>
        </p:txBody>
      </p:sp>
      <p:sp>
        <p:nvSpPr>
          <p:cNvPr id="3" name="Content Placeholder 2"/>
          <p:cNvSpPr>
            <a:spLocks noGrp="1"/>
          </p:cNvSpPr>
          <p:nvPr>
            <p:ph idx="1"/>
          </p:nvPr>
        </p:nvSpPr>
        <p:spPr>
          <a:xfrm>
            <a:off x="555674" y="1447800"/>
            <a:ext cx="8032653" cy="4454281"/>
          </a:xfrm>
        </p:spPr>
        <p:txBody>
          <a:bodyPr/>
          <a:lstStyle/>
          <a:p>
            <a:pPr marL="0" indent="0" algn="ctr">
              <a:buNone/>
            </a:pPr>
            <a:r>
              <a:rPr lang="en-US" b="1" dirty="0" smtClean="0"/>
              <a:t>Having a highly </a:t>
            </a:r>
            <a:r>
              <a:rPr lang="en-US" b="1" dirty="0"/>
              <a:t>credible nuclear surety </a:t>
            </a:r>
            <a:r>
              <a:rPr lang="en-US" b="1" dirty="0" smtClean="0"/>
              <a:t>program is vital </a:t>
            </a:r>
            <a:r>
              <a:rPr lang="en-US" b="1" dirty="0"/>
              <a:t>to </a:t>
            </a:r>
            <a:r>
              <a:rPr lang="en-US" b="1" dirty="0" smtClean="0"/>
              <a:t>the nuclear mission and to the defense             of the United States</a:t>
            </a:r>
            <a:endParaRPr lang="en-US" b="1" dirty="0"/>
          </a:p>
        </p:txBody>
      </p:sp>
      <p:pic>
        <p:nvPicPr>
          <p:cNvPr id="1027" name="Picture 3" descr="C:\Users\NashSD\Desktop\Surety Training\Pics\SF Dud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3200400"/>
            <a:ext cx="3598106" cy="2878484"/>
          </a:xfrm>
          <a:prstGeom prst="rect">
            <a:avLst/>
          </a:prstGeom>
          <a:noFill/>
          <a:ln>
            <a:solidFill>
              <a:schemeClr val="tx1"/>
            </a:solidFill>
          </a:ln>
          <a:effectLst>
            <a:glow rad="635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9" y="3200400"/>
            <a:ext cx="4221352" cy="2830789"/>
          </a:xfrm>
          <a:prstGeom prst="rect">
            <a:avLst/>
          </a:prstGeom>
          <a:ln>
            <a:solidFill>
              <a:schemeClr val="tx1"/>
            </a:solidFill>
          </a:ln>
          <a:effectLst>
            <a:glow rad="63500">
              <a:schemeClr val="accent4">
                <a:satMod val="175000"/>
                <a:alpha val="40000"/>
              </a:schemeClr>
            </a:glow>
          </a:effectLst>
        </p:spPr>
      </p:pic>
      <p:sp>
        <p:nvSpPr>
          <p:cNvPr id="4" name="Slide Number Placeholder 3"/>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32</a:t>
            </a:fld>
            <a:endParaRPr lang="en-US" dirty="0">
              <a:solidFill>
                <a:srgbClr val="808080"/>
              </a:solidFill>
            </a:endParaRPr>
          </a:p>
        </p:txBody>
      </p:sp>
    </p:spTree>
    <p:extLst>
      <p:ext uri="{BB962C8B-B14F-4D97-AF65-F5344CB8AC3E}">
        <p14:creationId xmlns:p14="http://schemas.microsoft.com/office/powerpoint/2010/main" val="72467211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04800" y="1421056"/>
            <a:ext cx="8526462" cy="4979744"/>
          </a:xfrm>
          <a:prstGeom prst="rect">
            <a:avLst/>
          </a:prstGeom>
        </p:spPr>
        <p:txBody>
          <a:bodyPr/>
          <a:lstStyle/>
          <a:p>
            <a:pPr marL="285750" lvl="1" indent="-285750" eaLnBrk="0" hangingPunct="0">
              <a:spcBef>
                <a:spcPts val="60"/>
              </a:spcBef>
              <a:buClr>
                <a:schemeClr val="accent2">
                  <a:lumMod val="50000"/>
                </a:schemeClr>
              </a:buClr>
              <a:buSzPct val="80000"/>
              <a:buFont typeface="Wingdings" pitchFamily="2" charset="2"/>
              <a:buChar char="n"/>
              <a:defRPr/>
            </a:pPr>
            <a:r>
              <a:rPr lang="en-US" sz="2000" b="1" dirty="0" smtClean="0"/>
              <a:t>Protection Level (PL) 1 – Assets </a:t>
            </a:r>
            <a:r>
              <a:rPr lang="en-US" sz="2000" b="1" dirty="0"/>
              <a:t>for which the loss, theft, misuse, compromise, damage or destruction </a:t>
            </a:r>
            <a:r>
              <a:rPr lang="en-US" sz="2000" b="1" dirty="0" smtClean="0"/>
              <a:t>would result </a:t>
            </a:r>
            <a:r>
              <a:rPr lang="en-US" sz="2000" b="1" dirty="0"/>
              <a:t>in </a:t>
            </a:r>
            <a:r>
              <a:rPr lang="en-US" sz="2000" b="1" dirty="0" smtClean="0"/>
              <a:t>great harm to strategic capability </a:t>
            </a:r>
            <a:r>
              <a:rPr lang="en-US" sz="2000" b="1" dirty="0"/>
              <a:t>or catastrophic consequences </a:t>
            </a:r>
            <a:r>
              <a:rPr lang="en-US" sz="2000" b="1" dirty="0" smtClean="0"/>
              <a:t>for the U.S. </a:t>
            </a:r>
          </a:p>
          <a:p>
            <a:pPr marL="285750" lvl="1" indent="-285750" eaLnBrk="0" hangingPunct="0">
              <a:spcBef>
                <a:spcPts val="60"/>
              </a:spcBef>
              <a:buClr>
                <a:schemeClr val="accent2">
                  <a:lumMod val="50000"/>
                </a:schemeClr>
              </a:buClr>
              <a:buSzPct val="80000"/>
              <a:buFont typeface="Wingdings" pitchFamily="2" charset="2"/>
              <a:buChar char="n"/>
              <a:defRPr/>
            </a:pPr>
            <a:endParaRPr lang="en-US" sz="800" b="1" dirty="0" smtClean="0"/>
          </a:p>
          <a:p>
            <a:pPr marL="685800" lvl="2" indent="-285750" eaLnBrk="0" hangingPunct="0">
              <a:spcBef>
                <a:spcPct val="20000"/>
              </a:spcBef>
              <a:buClr>
                <a:schemeClr val="accent2">
                  <a:lumMod val="50000"/>
                </a:schemeClr>
              </a:buClr>
              <a:buSzPct val="80000"/>
              <a:buFont typeface="Wingdings" pitchFamily="2" charset="2"/>
              <a:buChar char="n"/>
              <a:defRPr/>
            </a:pPr>
            <a:r>
              <a:rPr lang="en-US" sz="2000" b="1" dirty="0" smtClean="0"/>
              <a:t>Nuclear weapons/nuclear critical components</a:t>
            </a:r>
          </a:p>
          <a:p>
            <a:pPr marL="685800" lvl="2" indent="-285750" eaLnBrk="0" hangingPunct="0">
              <a:spcBef>
                <a:spcPct val="20000"/>
              </a:spcBef>
              <a:buClr>
                <a:schemeClr val="accent2">
                  <a:lumMod val="50000"/>
                </a:schemeClr>
              </a:buClr>
              <a:buSzPct val="80000"/>
              <a:buFont typeface="Wingdings" pitchFamily="2" charset="2"/>
              <a:buChar char="n"/>
              <a:defRPr/>
            </a:pPr>
            <a:endParaRPr lang="en-US" sz="800" b="1" dirty="0" smtClean="0"/>
          </a:p>
          <a:p>
            <a:pPr marL="685800" lvl="2" indent="-285750" eaLnBrk="0" hangingPunct="0">
              <a:spcBef>
                <a:spcPct val="20000"/>
              </a:spcBef>
              <a:buClr>
                <a:schemeClr val="accent2">
                  <a:lumMod val="50000"/>
                </a:schemeClr>
              </a:buClr>
              <a:buSzPct val="80000"/>
              <a:buFont typeface="Wingdings" pitchFamily="2" charset="2"/>
              <a:buChar char="n"/>
              <a:defRPr/>
            </a:pPr>
            <a:r>
              <a:rPr lang="en-US" sz="2000" b="1" dirty="0" smtClean="0"/>
              <a:t>Air Force One</a:t>
            </a:r>
          </a:p>
          <a:p>
            <a:pPr marL="685800" lvl="2" indent="-285750" eaLnBrk="0" hangingPunct="0">
              <a:spcBef>
                <a:spcPct val="20000"/>
              </a:spcBef>
              <a:buClr>
                <a:schemeClr val="accent2">
                  <a:lumMod val="50000"/>
                </a:schemeClr>
              </a:buClr>
              <a:buSzPct val="80000"/>
              <a:buFont typeface="Wingdings" pitchFamily="2" charset="2"/>
              <a:buChar char="n"/>
              <a:defRPr/>
            </a:pPr>
            <a:endParaRPr lang="en-US" sz="800" b="1" dirty="0" smtClean="0"/>
          </a:p>
          <a:p>
            <a:pPr marL="685800" lvl="2" indent="-285750" eaLnBrk="0" hangingPunct="0">
              <a:spcBef>
                <a:spcPct val="20000"/>
              </a:spcBef>
              <a:buClr>
                <a:schemeClr val="accent2">
                  <a:lumMod val="50000"/>
                </a:schemeClr>
              </a:buClr>
              <a:buSzPct val="80000"/>
              <a:buFont typeface="Wingdings" pitchFamily="2" charset="2"/>
              <a:buChar char="n"/>
              <a:defRPr/>
            </a:pPr>
            <a:r>
              <a:rPr lang="en-US" sz="2000" b="1" dirty="0" smtClean="0"/>
              <a:t>Command, Control, Communications, and Computer systems critical to nuclear missions (NC4) </a:t>
            </a:r>
          </a:p>
          <a:p>
            <a:pPr marL="685800" lvl="2" indent="-285750" eaLnBrk="0" hangingPunct="0">
              <a:spcBef>
                <a:spcPct val="20000"/>
              </a:spcBef>
              <a:buClr>
                <a:schemeClr val="accent2">
                  <a:lumMod val="50000"/>
                </a:schemeClr>
              </a:buClr>
              <a:buSzPct val="80000"/>
              <a:buFont typeface="Wingdings" pitchFamily="2" charset="2"/>
              <a:buChar char="n"/>
              <a:defRPr/>
            </a:pPr>
            <a:endParaRPr lang="en-US" sz="800" b="1" dirty="0"/>
          </a:p>
          <a:p>
            <a:pPr marL="285750" indent="-285750" eaLnBrk="0" hangingPunct="0">
              <a:spcBef>
                <a:spcPts val="60"/>
              </a:spcBef>
              <a:buClr>
                <a:schemeClr val="accent2">
                  <a:lumMod val="50000"/>
                </a:schemeClr>
              </a:buClr>
              <a:buSzPct val="80000"/>
              <a:buFont typeface="Wingdings" pitchFamily="2" charset="2"/>
              <a:buChar char="n"/>
              <a:defRPr/>
            </a:pPr>
            <a:r>
              <a:rPr lang="en-US" sz="2000" b="1" dirty="0" smtClean="0"/>
              <a:t>Must </a:t>
            </a:r>
            <a:r>
              <a:rPr lang="en-US" sz="2000" b="1" dirty="0"/>
              <a:t>result in the greatest possible deterrence against hostile </a:t>
            </a:r>
            <a:r>
              <a:rPr lang="en-US" sz="2000" b="1" dirty="0" smtClean="0"/>
              <a:t>acts</a:t>
            </a:r>
          </a:p>
          <a:p>
            <a:pPr marL="742950" lvl="1" indent="-285750" eaLnBrk="0" hangingPunct="0">
              <a:spcBef>
                <a:spcPts val="60"/>
              </a:spcBef>
              <a:buClr>
                <a:schemeClr val="accent2">
                  <a:lumMod val="50000"/>
                </a:schemeClr>
              </a:buClr>
              <a:buSzPct val="80000"/>
              <a:buFont typeface="Wingdings" pitchFamily="2" charset="2"/>
              <a:buChar char="n"/>
              <a:defRPr/>
            </a:pPr>
            <a:endParaRPr lang="en-US" sz="2300" dirty="0"/>
          </a:p>
        </p:txBody>
      </p:sp>
      <p:sp>
        <p:nvSpPr>
          <p:cNvPr id="20483" name="Title 1"/>
          <p:cNvSpPr>
            <a:spLocks noGrp="1"/>
          </p:cNvSpPr>
          <p:nvPr>
            <p:ph type="title"/>
          </p:nvPr>
        </p:nvSpPr>
        <p:spPr>
          <a:xfrm>
            <a:off x="0" y="0"/>
            <a:ext cx="8853488" cy="1160463"/>
          </a:xfrm>
        </p:spPr>
        <p:txBody>
          <a:bodyPr/>
          <a:lstStyle/>
          <a:p>
            <a:r>
              <a:rPr lang="en-US" dirty="0"/>
              <a:t>Nuclear Weapons Surety</a:t>
            </a:r>
            <a:br>
              <a:rPr lang="en-US" dirty="0"/>
            </a:br>
            <a:r>
              <a:rPr lang="en-US" sz="3200" dirty="0" smtClean="0"/>
              <a:t>Protection Level 1 </a:t>
            </a:r>
          </a:p>
        </p:txBody>
      </p:sp>
      <p:sp>
        <p:nvSpPr>
          <p:cNvPr id="3" name="Slide Number Placeholder 2"/>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33</a:t>
            </a:fld>
            <a:endParaRPr lang="en-US" dirty="0">
              <a:solidFill>
                <a:srgbClr val="808080"/>
              </a:solidFill>
            </a:endParaRPr>
          </a:p>
        </p:txBody>
      </p:sp>
    </p:spTree>
    <p:extLst>
      <p:ext uri="{BB962C8B-B14F-4D97-AF65-F5344CB8AC3E}">
        <p14:creationId xmlns:p14="http://schemas.microsoft.com/office/powerpoint/2010/main" val="1151005354"/>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392113" y="1371600"/>
            <a:ext cx="8374062" cy="4791075"/>
          </a:xfrm>
          <a:prstGeom prst="rect">
            <a:avLst/>
          </a:prstGeom>
        </p:spPr>
        <p:txBody>
          <a:bodyPr/>
          <a:lstStyle/>
          <a:p>
            <a:pPr marL="285750" lvl="1" indent="-285750" eaLnBrk="0" hangingPunct="0">
              <a:spcBef>
                <a:spcPts val="60"/>
              </a:spcBef>
              <a:buClr>
                <a:schemeClr val="accent2">
                  <a:lumMod val="50000"/>
                </a:schemeClr>
              </a:buClr>
              <a:buSzPct val="80000"/>
              <a:buFont typeface="Wingdings" pitchFamily="2" charset="2"/>
              <a:buChar char="n"/>
              <a:defRPr/>
            </a:pPr>
            <a:r>
              <a:rPr lang="en-US" sz="2000" b="1" dirty="0" smtClean="0"/>
              <a:t>Two terms you should know</a:t>
            </a:r>
          </a:p>
          <a:p>
            <a:pPr marL="285750" lvl="1" indent="-285750" eaLnBrk="0" hangingPunct="0">
              <a:spcBef>
                <a:spcPts val="60"/>
              </a:spcBef>
              <a:buClr>
                <a:schemeClr val="accent2">
                  <a:lumMod val="50000"/>
                </a:schemeClr>
              </a:buClr>
              <a:buSzPct val="80000"/>
              <a:buFont typeface="Wingdings" pitchFamily="2" charset="2"/>
              <a:buChar char="n"/>
              <a:defRPr/>
            </a:pPr>
            <a:endParaRPr lang="en-US" sz="800" b="1" dirty="0" smtClean="0"/>
          </a:p>
          <a:p>
            <a:pPr marL="742950" lvl="2" indent="-285750" eaLnBrk="0" hangingPunct="0">
              <a:spcBef>
                <a:spcPts val="60"/>
              </a:spcBef>
              <a:buClr>
                <a:schemeClr val="accent2">
                  <a:lumMod val="50000"/>
                </a:schemeClr>
              </a:buClr>
              <a:buSzPct val="80000"/>
              <a:buFont typeface="Wingdings" pitchFamily="2" charset="2"/>
              <a:buChar char="n"/>
              <a:defRPr/>
            </a:pPr>
            <a:r>
              <a:rPr lang="en-US" sz="2000" b="1" dirty="0" smtClean="0"/>
              <a:t>COVERED WAGON – Report to inform HHQ that an unusual incident </a:t>
            </a:r>
            <a:r>
              <a:rPr lang="en-US" sz="2000" b="1" dirty="0"/>
              <a:t>affecting </a:t>
            </a:r>
            <a:r>
              <a:rPr lang="en-US" sz="2000" b="1" dirty="0" smtClean="0"/>
              <a:t>PL-1,2, or 3 resources occurred </a:t>
            </a:r>
            <a:r>
              <a:rPr lang="en-US" sz="2000" b="1" dirty="0"/>
              <a:t>(probably or actually hostile) </a:t>
            </a:r>
            <a:endParaRPr lang="en-US" sz="2000" b="1" dirty="0" smtClean="0"/>
          </a:p>
          <a:p>
            <a:pPr marL="742950" lvl="2" indent="-285750" eaLnBrk="0" hangingPunct="0">
              <a:spcBef>
                <a:spcPts val="60"/>
              </a:spcBef>
              <a:buClr>
                <a:schemeClr val="accent2">
                  <a:lumMod val="50000"/>
                </a:schemeClr>
              </a:buClr>
              <a:buSzPct val="80000"/>
              <a:buFont typeface="Wingdings" pitchFamily="2" charset="2"/>
              <a:buChar char="n"/>
              <a:defRPr/>
            </a:pPr>
            <a:endParaRPr lang="en-US" sz="800" b="1" dirty="0" smtClean="0"/>
          </a:p>
          <a:p>
            <a:pPr marL="742950" lvl="2" indent="-285750" eaLnBrk="0" hangingPunct="0">
              <a:spcBef>
                <a:spcPts val="60"/>
              </a:spcBef>
              <a:buClr>
                <a:schemeClr val="accent2">
                  <a:lumMod val="50000"/>
                </a:schemeClr>
              </a:buClr>
              <a:buSzPct val="80000"/>
              <a:buFont typeface="Wingdings" pitchFamily="2" charset="2"/>
              <a:buChar char="n"/>
              <a:defRPr/>
            </a:pPr>
            <a:r>
              <a:rPr lang="en-US" sz="2000" b="1" dirty="0" smtClean="0"/>
              <a:t>OPREP-3 Report – A report to inform commanders of information essential to command and control of forces</a:t>
            </a:r>
            <a:endParaRPr lang="en-US" sz="2000" b="1" dirty="0"/>
          </a:p>
          <a:p>
            <a:pPr marL="1200150" lvl="3" indent="-285750" eaLnBrk="0" hangingPunct="0">
              <a:spcBef>
                <a:spcPct val="20000"/>
              </a:spcBef>
              <a:buClr>
                <a:schemeClr val="accent2">
                  <a:lumMod val="50000"/>
                </a:schemeClr>
              </a:buClr>
              <a:buSzPct val="80000"/>
              <a:defRPr/>
            </a:pPr>
            <a:endParaRPr lang="en-US" sz="2400" dirty="0">
              <a:latin typeface="Arial" charset="0"/>
            </a:endParaRPr>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b="1" dirty="0"/>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1200150" lvl="3"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p:txBody>
      </p:sp>
      <p:sp>
        <p:nvSpPr>
          <p:cNvPr id="18435" name="Title 1"/>
          <p:cNvSpPr>
            <a:spLocks noGrp="1"/>
          </p:cNvSpPr>
          <p:nvPr>
            <p:ph type="title"/>
          </p:nvPr>
        </p:nvSpPr>
        <p:spPr>
          <a:xfrm>
            <a:off x="0" y="0"/>
            <a:ext cx="8853488" cy="1160463"/>
          </a:xfrm>
        </p:spPr>
        <p:txBody>
          <a:bodyPr/>
          <a:lstStyle/>
          <a:p>
            <a:r>
              <a:rPr lang="en-US" dirty="0"/>
              <a:t>Nuclear Weapons Surety</a:t>
            </a:r>
            <a:br>
              <a:rPr lang="en-US" dirty="0"/>
            </a:br>
            <a:r>
              <a:rPr lang="en-US" sz="3200" dirty="0" smtClean="0"/>
              <a:t>Security Incidents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53" y="3767137"/>
            <a:ext cx="3786052" cy="2506714"/>
          </a:xfrm>
          <a:prstGeom prst="rect">
            <a:avLst/>
          </a:prstGeom>
          <a:ln>
            <a:solidFill>
              <a:schemeClr val="tx1"/>
            </a:solidFill>
          </a:ln>
          <a:effectLst>
            <a:outerShdw blurRad="63500" sx="102000" sy="102000" algn="ctr" rotWithShape="0">
              <a:prstClr val="black">
                <a:alpha val="40000"/>
              </a:prst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9714" y="3788569"/>
            <a:ext cx="3690349" cy="2463851"/>
          </a:xfrm>
          <a:prstGeom prst="rect">
            <a:avLst/>
          </a:prstGeom>
          <a:ln>
            <a:solidFill>
              <a:schemeClr val="tx1"/>
            </a:solidFill>
          </a:ln>
          <a:effectLst>
            <a:outerShdw blurRad="63500" sx="102000" sy="102000" algn="ctr" rotWithShape="0">
              <a:prstClr val="black">
                <a:alpha val="40000"/>
              </a:prstClr>
            </a:outerShdw>
          </a:effectLst>
        </p:spPr>
      </p:pic>
      <p:sp>
        <p:nvSpPr>
          <p:cNvPr id="3" name="Slide Number Placeholder 2"/>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34</a:t>
            </a:fld>
            <a:endParaRPr lang="en-US" dirty="0">
              <a:solidFill>
                <a:srgbClr val="808080"/>
              </a:solidFill>
            </a:endParaRPr>
          </a:p>
        </p:txBody>
      </p:sp>
    </p:spTree>
    <p:extLst>
      <p:ext uri="{BB962C8B-B14F-4D97-AF65-F5344CB8AC3E}">
        <p14:creationId xmlns:p14="http://schemas.microsoft.com/office/powerpoint/2010/main" val="80067384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495425" y="0"/>
            <a:ext cx="7285038" cy="1204913"/>
          </a:xfrm>
        </p:spPr>
        <p:txBody>
          <a:bodyPr/>
          <a:lstStyle/>
          <a:p>
            <a:r>
              <a:rPr lang="en-US" dirty="0"/>
              <a:t>Nuclear Weapons Surety</a:t>
            </a:r>
            <a:br>
              <a:rPr lang="en-US" dirty="0"/>
            </a:br>
            <a:r>
              <a:rPr lang="en-US" sz="3200" dirty="0" smtClean="0"/>
              <a:t>Exclusion Areas / No-Lone Zones </a:t>
            </a:r>
          </a:p>
        </p:txBody>
      </p:sp>
      <p:sp>
        <p:nvSpPr>
          <p:cNvPr id="4" name="Content Placeholder 2"/>
          <p:cNvSpPr txBox="1">
            <a:spLocks/>
          </p:cNvSpPr>
          <p:nvPr/>
        </p:nvSpPr>
        <p:spPr>
          <a:xfrm>
            <a:off x="293638" y="1426626"/>
            <a:ext cx="8545561" cy="4791075"/>
          </a:xfrm>
          <a:prstGeom prst="rect">
            <a:avLst/>
          </a:prstGeom>
        </p:spPr>
        <p:txBody>
          <a:bodyPr/>
          <a:lstStyle/>
          <a:p>
            <a:pPr marL="285750" lvl="1" indent="-285750" eaLnBrk="0" hangingPunct="0">
              <a:spcBef>
                <a:spcPts val="60"/>
              </a:spcBef>
              <a:buClr>
                <a:schemeClr val="accent2">
                  <a:lumMod val="50000"/>
                </a:schemeClr>
              </a:buClr>
              <a:buSzPct val="80000"/>
              <a:buFont typeface="Wingdings" pitchFamily="2" charset="2"/>
              <a:buChar char="n"/>
              <a:defRPr/>
            </a:pPr>
            <a:r>
              <a:rPr lang="en-US" sz="2000" b="1" dirty="0" smtClean="0"/>
              <a:t>Exclusion Area – A designated area immediately surrounding one or more nuclear weapons</a:t>
            </a:r>
          </a:p>
          <a:p>
            <a:pPr marL="285750" lvl="1" indent="-285750" eaLnBrk="0" hangingPunct="0">
              <a:spcBef>
                <a:spcPts val="60"/>
              </a:spcBef>
              <a:buClr>
                <a:schemeClr val="accent2">
                  <a:lumMod val="50000"/>
                </a:schemeClr>
              </a:buClr>
              <a:buSzPct val="80000"/>
              <a:buFont typeface="Wingdings" pitchFamily="2" charset="2"/>
              <a:buChar char="n"/>
              <a:defRPr/>
            </a:pPr>
            <a:endParaRPr lang="en-US" sz="800" b="1" dirty="0" smtClean="0"/>
          </a:p>
          <a:p>
            <a:pPr marL="685800" lvl="2" indent="-285750" eaLnBrk="0" hangingPunct="0">
              <a:spcBef>
                <a:spcPts val="30"/>
              </a:spcBef>
              <a:buClr>
                <a:schemeClr val="accent2">
                  <a:lumMod val="50000"/>
                </a:schemeClr>
              </a:buClr>
              <a:buSzPct val="80000"/>
              <a:buFont typeface="Wingdings" pitchFamily="2" charset="2"/>
              <a:buChar char="n"/>
              <a:defRPr/>
            </a:pPr>
            <a:r>
              <a:rPr lang="en-US" sz="2000" b="1" dirty="0" smtClean="0"/>
              <a:t>Boundaries are defined by the walls, floors, and ceiling of a structure or are delineated by a permanent or temporary barrier</a:t>
            </a:r>
          </a:p>
          <a:p>
            <a:pPr marL="685800" lvl="2" indent="-285750" eaLnBrk="0" hangingPunct="0">
              <a:spcBef>
                <a:spcPts val="30"/>
              </a:spcBef>
              <a:buClr>
                <a:schemeClr val="accent2">
                  <a:lumMod val="50000"/>
                </a:schemeClr>
              </a:buClr>
              <a:buSzPct val="80000"/>
              <a:buFont typeface="Wingdings" pitchFamily="2" charset="2"/>
              <a:buChar char="n"/>
              <a:defRPr/>
            </a:pPr>
            <a:endParaRPr lang="en-US" sz="800" b="1" dirty="0" smtClean="0"/>
          </a:p>
          <a:p>
            <a:pPr marL="685800" lvl="2" indent="-285750" eaLnBrk="0" hangingPunct="0">
              <a:spcBef>
                <a:spcPts val="30"/>
              </a:spcBef>
              <a:buClr>
                <a:schemeClr val="accent2">
                  <a:lumMod val="50000"/>
                </a:schemeClr>
              </a:buClr>
              <a:buSzPct val="80000"/>
              <a:buFont typeface="Wingdings" pitchFamily="2" charset="2"/>
              <a:buChar char="n"/>
              <a:defRPr/>
            </a:pPr>
            <a:r>
              <a:rPr lang="en-US" sz="2000" b="1" dirty="0"/>
              <a:t>Exclusion areas are </a:t>
            </a:r>
            <a:r>
              <a:rPr lang="en-US" sz="2000" b="1" dirty="0" smtClean="0"/>
              <a:t>No-Lone </a:t>
            </a:r>
            <a:r>
              <a:rPr lang="en-US" sz="2000" b="1" dirty="0"/>
              <a:t>Zones</a:t>
            </a:r>
          </a:p>
          <a:p>
            <a:pPr marL="685800" lvl="2" indent="-285750" eaLnBrk="0" hangingPunct="0">
              <a:spcBef>
                <a:spcPts val="30"/>
              </a:spcBef>
              <a:buClr>
                <a:schemeClr val="accent2">
                  <a:lumMod val="50000"/>
                </a:schemeClr>
              </a:buClr>
              <a:buSzPct val="80000"/>
              <a:buFont typeface="Wingdings" pitchFamily="2" charset="2"/>
              <a:buChar char="n"/>
              <a:defRPr/>
            </a:pPr>
            <a:endParaRPr lang="en-US" sz="2000" b="1" dirty="0" smtClean="0"/>
          </a:p>
          <a:p>
            <a:pPr marL="283464" lvl="1" indent="-285750" eaLnBrk="0" hangingPunct="0">
              <a:spcBef>
                <a:spcPts val="6"/>
              </a:spcBef>
              <a:buClr>
                <a:schemeClr val="accent2">
                  <a:lumMod val="50000"/>
                </a:schemeClr>
              </a:buClr>
              <a:buSzPct val="80000"/>
              <a:buFont typeface="Wingdings" pitchFamily="2" charset="2"/>
              <a:buChar char="n"/>
              <a:defRPr/>
            </a:pPr>
            <a:r>
              <a:rPr lang="en-US" sz="2000" b="1" dirty="0" smtClean="0"/>
              <a:t>No-Lone Zone – An </a:t>
            </a:r>
            <a:r>
              <a:rPr lang="en-US" sz="2000" b="1" dirty="0"/>
              <a:t>area </a:t>
            </a:r>
            <a:r>
              <a:rPr lang="en-US" sz="2000" b="1" dirty="0" smtClean="0"/>
              <a:t>where </a:t>
            </a:r>
            <a:r>
              <a:rPr lang="en-US" sz="2000" b="1" dirty="0"/>
              <a:t>the two person concept must be enforced because it contains a nuclear weapon, nuclear weapon system or certified critical </a:t>
            </a:r>
            <a:r>
              <a:rPr lang="en-US" sz="2000" b="1" dirty="0" smtClean="0"/>
              <a:t>component</a:t>
            </a:r>
          </a:p>
          <a:p>
            <a:pPr marL="283464" lvl="1" indent="-285750" eaLnBrk="0" hangingPunct="0">
              <a:spcBef>
                <a:spcPts val="6"/>
              </a:spcBef>
              <a:buClr>
                <a:schemeClr val="accent2">
                  <a:lumMod val="50000"/>
                </a:schemeClr>
              </a:buClr>
              <a:buSzPct val="80000"/>
              <a:buFont typeface="Wingdings" pitchFamily="2" charset="2"/>
              <a:buChar char="n"/>
              <a:defRPr/>
            </a:pPr>
            <a:endParaRPr lang="en-US" sz="800" b="1" dirty="0" smtClean="0"/>
          </a:p>
          <a:p>
            <a:pPr marL="685800" lvl="2" indent="-285750" eaLnBrk="0" hangingPunct="0">
              <a:spcBef>
                <a:spcPts val="30"/>
              </a:spcBef>
              <a:buClr>
                <a:schemeClr val="accent2">
                  <a:lumMod val="50000"/>
                </a:schemeClr>
              </a:buClr>
              <a:buSzPct val="80000"/>
              <a:buFont typeface="Wingdings" pitchFamily="2" charset="2"/>
              <a:buChar char="n"/>
              <a:defRPr/>
            </a:pPr>
            <a:r>
              <a:rPr lang="en-US" sz="2000" b="1" dirty="0" smtClean="0"/>
              <a:t>Not all no-lone zones are exclusion areas</a:t>
            </a:r>
            <a:endParaRPr lang="en-US" sz="2000" b="1"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000" b="1" dirty="0"/>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b="1" dirty="0"/>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1200150" lvl="3"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p:txBody>
      </p:sp>
      <p:sp>
        <p:nvSpPr>
          <p:cNvPr id="3" name="Slide Number Placeholder 2"/>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35</a:t>
            </a:fld>
            <a:endParaRPr lang="en-US" dirty="0">
              <a:solidFill>
                <a:srgbClr val="808080"/>
              </a:solidFill>
            </a:endParaRPr>
          </a:p>
        </p:txBody>
      </p:sp>
    </p:spTree>
    <p:extLst>
      <p:ext uri="{BB962C8B-B14F-4D97-AF65-F5344CB8AC3E}">
        <p14:creationId xmlns:p14="http://schemas.microsoft.com/office/powerpoint/2010/main" val="283829260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Title 1"/>
          <p:cNvSpPr>
            <a:spLocks noGrp="1"/>
          </p:cNvSpPr>
          <p:nvPr>
            <p:ph type="title"/>
          </p:nvPr>
        </p:nvSpPr>
        <p:spPr>
          <a:xfrm>
            <a:off x="2971800" y="152400"/>
            <a:ext cx="5507831" cy="892969"/>
          </a:xfrm>
        </p:spPr>
        <p:txBody>
          <a:bodyPr/>
          <a:lstStyle/>
          <a:p>
            <a:r>
              <a:rPr lang="en-US" sz="2400" dirty="0">
                <a:solidFill>
                  <a:srgbClr val="FF0000"/>
                </a:solidFill>
              </a:rPr>
              <a:t>625 STOS/DOO Access Requirements</a:t>
            </a:r>
          </a:p>
        </p:txBody>
      </p:sp>
      <p:sp>
        <p:nvSpPr>
          <p:cNvPr id="5" name="Rectangle 7"/>
          <p:cNvSpPr txBox="1">
            <a:spLocks noChangeArrowheads="1"/>
          </p:cNvSpPr>
          <p:nvPr/>
        </p:nvSpPr>
        <p:spPr>
          <a:xfrm>
            <a:off x="7134225" y="5750719"/>
            <a:ext cx="857250" cy="228600"/>
          </a:xfrm>
          <a:prstGeom prst="rect">
            <a:avLst/>
          </a:prstGeom>
          <a:noFill/>
        </p:spPr>
        <p:txBody>
          <a:bodyPr/>
          <a:lstStyle/>
          <a:p>
            <a:pPr algn="r" fontAlgn="base">
              <a:spcBef>
                <a:spcPct val="0"/>
              </a:spcBef>
              <a:spcAft>
                <a:spcPct val="0"/>
              </a:spcAft>
              <a:defRPr/>
            </a:pPr>
            <a:fld id="{403831E9-71BB-4E9C-BECE-93EA125674B9}" type="slidenum">
              <a:rPr lang="en-US" sz="750">
                <a:solidFill>
                  <a:srgbClr val="808080"/>
                </a:solidFill>
              </a:rPr>
              <a:pPr algn="r" fontAlgn="base">
                <a:spcBef>
                  <a:spcPct val="0"/>
                </a:spcBef>
                <a:spcAft>
                  <a:spcPct val="0"/>
                </a:spcAft>
                <a:defRPr/>
              </a:pPr>
              <a:t>36</a:t>
            </a:fld>
            <a:endParaRPr lang="en-US" sz="750" dirty="0">
              <a:solidFill>
                <a:srgbClr val="808080"/>
              </a:solidFill>
            </a:endParaRPr>
          </a:p>
        </p:txBody>
      </p:sp>
      <p:sp>
        <p:nvSpPr>
          <p:cNvPr id="2" name="Rectangle 1"/>
          <p:cNvSpPr/>
          <p:nvPr/>
        </p:nvSpPr>
        <p:spPr>
          <a:xfrm>
            <a:off x="1209675" y="2000251"/>
            <a:ext cx="6734175" cy="3697935"/>
          </a:xfrm>
          <a:prstGeom prst="rect">
            <a:avLst/>
          </a:prstGeom>
        </p:spPr>
        <p:txBody>
          <a:bodyPr wrap="square">
            <a:spAutoFit/>
          </a:bodyPr>
          <a:lstStyle/>
          <a:p>
            <a:pPr marL="214313" indent="-214313" eaLnBrk="0" fontAlgn="base" hangingPunct="0">
              <a:spcBef>
                <a:spcPct val="20000"/>
              </a:spcBef>
              <a:spcAft>
                <a:spcPct val="0"/>
              </a:spcAft>
              <a:buClr>
                <a:srgbClr val="151C77"/>
              </a:buClr>
              <a:buSzPct val="140000"/>
              <a:buFont typeface="Wingdings" pitchFamily="2" charset="2"/>
              <a:buChar char="§"/>
              <a:defRPr/>
            </a:pPr>
            <a:r>
              <a:rPr lang="en-US" sz="1650" kern="0" dirty="0">
                <a:solidFill>
                  <a:srgbClr val="FF0000"/>
                </a:solidFill>
              </a:rPr>
              <a:t>Any two individuals on the Entry Authority List (EAL) are authorized to enter the Close In Security Area (Red Diamond)</a:t>
            </a:r>
          </a:p>
          <a:p>
            <a:pPr marL="214313" indent="-214313" eaLnBrk="0" fontAlgn="base" hangingPunct="0">
              <a:spcBef>
                <a:spcPct val="20000"/>
              </a:spcBef>
              <a:spcAft>
                <a:spcPct val="0"/>
              </a:spcAft>
              <a:buClr>
                <a:srgbClr val="151C77"/>
              </a:buClr>
              <a:buSzPct val="140000"/>
              <a:buFont typeface="Wingdings" pitchFamily="2" charset="2"/>
              <a:buChar char="§"/>
              <a:defRPr/>
            </a:pPr>
            <a:r>
              <a:rPr lang="en-US" sz="1650" kern="0" dirty="0">
                <a:solidFill>
                  <a:srgbClr val="FF0000"/>
                </a:solidFill>
              </a:rPr>
              <a:t>In order to “break the skin” of the alert-configured aircraft a Two-Person Control Team (TPCT) must be formed.  A TPCT consists of:</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sz="1650" kern="0" dirty="0">
                <a:solidFill>
                  <a:srgbClr val="FF0000"/>
                </a:solidFill>
              </a:rPr>
              <a:t>Two individuals identified by an “X” on the EAL must be the </a:t>
            </a:r>
            <a:r>
              <a:rPr lang="en-US" sz="1650" i="1" u="sng" kern="0" dirty="0">
                <a:solidFill>
                  <a:srgbClr val="FF0000"/>
                </a:solidFill>
              </a:rPr>
              <a:t>first</a:t>
            </a:r>
            <a:r>
              <a:rPr lang="en-US" sz="1650" kern="0" dirty="0">
                <a:solidFill>
                  <a:srgbClr val="FF0000"/>
                </a:solidFill>
              </a:rPr>
              <a:t> to enter the aircraft and the </a:t>
            </a:r>
            <a:r>
              <a:rPr lang="en-US" sz="1650" i="1" u="sng" kern="0" dirty="0">
                <a:solidFill>
                  <a:srgbClr val="FF0000"/>
                </a:solidFill>
              </a:rPr>
              <a:t>last</a:t>
            </a:r>
            <a:r>
              <a:rPr lang="en-US" sz="1650" kern="0" dirty="0">
                <a:solidFill>
                  <a:srgbClr val="FF0000"/>
                </a:solidFill>
              </a:rPr>
              <a:t> to leave it</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sz="1650" kern="0" dirty="0">
                <a:solidFill>
                  <a:srgbClr val="FF0000"/>
                </a:solidFill>
              </a:rPr>
              <a:t>At least one of the two individuals must possess a TS/SCI clearance which is identified by a “$” on the EAL</a:t>
            </a:r>
          </a:p>
          <a:p>
            <a:pPr marL="214313" indent="-214313" eaLnBrk="0" fontAlgn="base" hangingPunct="0">
              <a:spcBef>
                <a:spcPct val="20000"/>
              </a:spcBef>
              <a:spcAft>
                <a:spcPct val="0"/>
              </a:spcAft>
              <a:buClr>
                <a:srgbClr val="151C77"/>
              </a:buClr>
              <a:buSzPct val="140000"/>
              <a:buFont typeface="Wingdings" pitchFamily="2" charset="2"/>
              <a:buChar char="§"/>
              <a:defRPr/>
            </a:pPr>
            <a:r>
              <a:rPr lang="en-US" sz="1650" kern="0" dirty="0">
                <a:solidFill>
                  <a:srgbClr val="FF0000"/>
                </a:solidFill>
              </a:rPr>
              <a:t>After entry, the battle staff compartment must be occupied </a:t>
            </a:r>
            <a:r>
              <a:rPr lang="en-US" sz="1650" kern="0" dirty="0" smtClean="0">
                <a:solidFill>
                  <a:srgbClr val="FF0000"/>
                </a:solidFill>
              </a:rPr>
              <a:t>at all times by </a:t>
            </a:r>
            <a:r>
              <a:rPr lang="en-US" sz="1650" kern="0" dirty="0">
                <a:solidFill>
                  <a:srgbClr val="FF0000"/>
                </a:solidFill>
              </a:rPr>
              <a:t>two “Xs</a:t>
            </a:r>
            <a:r>
              <a:rPr lang="en-US" sz="1650" kern="0" dirty="0" smtClean="0">
                <a:solidFill>
                  <a:srgbClr val="FF0000"/>
                </a:solidFill>
              </a:rPr>
              <a:t>”; at </a:t>
            </a:r>
            <a:r>
              <a:rPr lang="en-US" sz="1650" kern="0" dirty="0">
                <a:solidFill>
                  <a:srgbClr val="FF0000"/>
                </a:solidFill>
              </a:rPr>
              <a:t>least one </a:t>
            </a:r>
            <a:r>
              <a:rPr lang="en-US" sz="1650" kern="0" dirty="0" smtClean="0">
                <a:solidFill>
                  <a:srgbClr val="FF0000"/>
                </a:solidFill>
              </a:rPr>
              <a:t>will be a “$”.</a:t>
            </a:r>
            <a:endParaRPr lang="en-US" sz="1650" kern="0" dirty="0">
              <a:solidFill>
                <a:srgbClr val="FF0000"/>
              </a:solidFill>
            </a:endParaRPr>
          </a:p>
          <a:p>
            <a:pPr marL="214313" indent="-214313" eaLnBrk="0" fontAlgn="base" hangingPunct="0">
              <a:spcBef>
                <a:spcPct val="20000"/>
              </a:spcBef>
              <a:spcAft>
                <a:spcPct val="0"/>
              </a:spcAft>
              <a:buClr>
                <a:srgbClr val="151C77"/>
              </a:buClr>
              <a:buSzPct val="140000"/>
              <a:buFont typeface="Wingdings" pitchFamily="2" charset="2"/>
              <a:buChar char="§"/>
              <a:defRPr/>
            </a:pPr>
            <a:endParaRPr lang="en-US" sz="1650" kern="0" dirty="0">
              <a:solidFill>
                <a:srgbClr val="FF0000"/>
              </a:solidFill>
            </a:endParaRPr>
          </a:p>
          <a:p>
            <a:pPr eaLnBrk="0" fontAlgn="base" hangingPunct="0">
              <a:spcBef>
                <a:spcPct val="20000"/>
              </a:spcBef>
              <a:spcAft>
                <a:spcPct val="0"/>
              </a:spcAft>
              <a:buClr>
                <a:srgbClr val="151C77"/>
              </a:buClr>
              <a:buSzPct val="140000"/>
              <a:defRPr/>
            </a:pPr>
            <a:r>
              <a:rPr lang="en-US" sz="1650" kern="0" dirty="0">
                <a:solidFill>
                  <a:srgbClr val="FF0000"/>
                </a:solidFill>
              </a:rPr>
              <a:t>Note: Only one member of the TPC team may be interim PRP certified.</a:t>
            </a:r>
          </a:p>
        </p:txBody>
      </p:sp>
    </p:spTree>
    <p:extLst>
      <p:ext uri="{BB962C8B-B14F-4D97-AF65-F5344CB8AC3E}">
        <p14:creationId xmlns:p14="http://schemas.microsoft.com/office/powerpoint/2010/main" val="270546649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051" y="1885950"/>
            <a:ext cx="6007894" cy="2209010"/>
          </a:xfrm>
          <a:prstGeom prst="rect">
            <a:avLst/>
          </a:prstGeom>
        </p:spPr>
      </p:pic>
      <p:sp>
        <p:nvSpPr>
          <p:cNvPr id="4" name="Content Placeholder 2"/>
          <p:cNvSpPr txBox="1">
            <a:spLocks/>
          </p:cNvSpPr>
          <p:nvPr/>
        </p:nvSpPr>
        <p:spPr>
          <a:xfrm>
            <a:off x="1203723" y="4457299"/>
            <a:ext cx="6686550" cy="1200150"/>
          </a:xfrm>
          <a:prstGeom prst="rect">
            <a:avLst/>
          </a:prstGeom>
        </p:spPr>
        <p:txBody>
          <a:bodyPr/>
          <a:lstStyle/>
          <a:p>
            <a:pPr marL="214313" indent="-214313" eaLnBrk="0" fontAlgn="base" hangingPunct="0">
              <a:spcBef>
                <a:spcPct val="20000"/>
              </a:spcBef>
              <a:spcAft>
                <a:spcPct val="0"/>
              </a:spcAft>
              <a:buClr>
                <a:srgbClr val="151C77"/>
              </a:buClr>
              <a:buSzPct val="140000"/>
              <a:buFont typeface="Wingdings" pitchFamily="2" charset="2"/>
              <a:buChar char="§"/>
              <a:defRPr/>
            </a:pPr>
            <a:r>
              <a:rPr lang="en-US" sz="2000" kern="0" dirty="0">
                <a:solidFill>
                  <a:srgbClr val="FF0000"/>
                </a:solidFill>
              </a:rPr>
              <a:t>When the aircraft is ALCS-loaded, the No-Lone Zone is defined as the area from the rear of the Battle Staff compartment bulkhead forward to the nose of the aircraft with exception of the head and forward lower lobe</a:t>
            </a: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900113" lvl="3"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214313" lvl="1" indent="-214313" eaLnBrk="0" hangingPunct="0">
              <a:spcBef>
                <a:spcPct val="20000"/>
              </a:spcBef>
              <a:buClr>
                <a:srgbClr val="3333CC">
                  <a:lumMod val="50000"/>
                </a:srgbClr>
              </a:buClr>
              <a:buSzPct val="80000"/>
              <a:buFont typeface="Wingdings" pitchFamily="2" charset="2"/>
              <a:buChar char="n"/>
              <a:defRPr/>
            </a:pPr>
            <a:endParaRPr lang="en-US" b="1" dirty="0">
              <a:solidFill>
                <a:srgbClr val="000000"/>
              </a:solidFill>
            </a:endParaRPr>
          </a:p>
          <a:p>
            <a:pPr marL="214313" lvl="1"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214313" lvl="1"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900113" lvl="3"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214313" lvl="1"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p:txBody>
      </p:sp>
      <p:sp>
        <p:nvSpPr>
          <p:cNvPr id="61443" name="Title 1"/>
          <p:cNvSpPr>
            <a:spLocks noGrp="1"/>
          </p:cNvSpPr>
          <p:nvPr>
            <p:ph type="title"/>
          </p:nvPr>
        </p:nvSpPr>
        <p:spPr>
          <a:xfrm>
            <a:off x="2981325" y="176842"/>
            <a:ext cx="5507831" cy="892969"/>
          </a:xfrm>
        </p:spPr>
        <p:txBody>
          <a:bodyPr/>
          <a:lstStyle/>
          <a:p>
            <a:r>
              <a:rPr lang="en-US" sz="2400" dirty="0">
                <a:solidFill>
                  <a:srgbClr val="FF0000"/>
                </a:solidFill>
              </a:rPr>
              <a:t>Manned E-6B No-Lone Zone Areas</a:t>
            </a:r>
          </a:p>
        </p:txBody>
      </p:sp>
      <p:sp>
        <p:nvSpPr>
          <p:cNvPr id="5" name="Rectangle 7"/>
          <p:cNvSpPr txBox="1">
            <a:spLocks noChangeArrowheads="1"/>
          </p:cNvSpPr>
          <p:nvPr/>
        </p:nvSpPr>
        <p:spPr>
          <a:xfrm>
            <a:off x="7134225" y="5750719"/>
            <a:ext cx="857250" cy="228600"/>
          </a:xfrm>
          <a:prstGeom prst="rect">
            <a:avLst/>
          </a:prstGeom>
          <a:noFill/>
        </p:spPr>
        <p:txBody>
          <a:bodyPr/>
          <a:lstStyle/>
          <a:p>
            <a:pPr algn="r" fontAlgn="base">
              <a:spcBef>
                <a:spcPct val="0"/>
              </a:spcBef>
              <a:spcAft>
                <a:spcPct val="0"/>
              </a:spcAft>
              <a:defRPr/>
            </a:pPr>
            <a:r>
              <a:rPr lang="en-US" sz="750" dirty="0">
                <a:solidFill>
                  <a:srgbClr val="808080"/>
                </a:solidFill>
              </a:rPr>
              <a:t>49</a:t>
            </a:r>
          </a:p>
        </p:txBody>
      </p:sp>
      <p:sp>
        <p:nvSpPr>
          <p:cNvPr id="7" name="Rectangle 3"/>
          <p:cNvSpPr>
            <a:spLocks noChangeArrowheads="1"/>
          </p:cNvSpPr>
          <p:nvPr/>
        </p:nvSpPr>
        <p:spPr bwMode="auto">
          <a:xfrm>
            <a:off x="1552731" y="2105506"/>
            <a:ext cx="6131747" cy="31652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fontAlgn="base">
              <a:spcBef>
                <a:spcPct val="0"/>
              </a:spcBef>
              <a:spcAft>
                <a:spcPts val="750"/>
              </a:spcAft>
            </a:pPr>
            <a:r>
              <a:rPr lang="en-US" b="1" dirty="0">
                <a:solidFill>
                  <a:srgbClr val="000000"/>
                </a:solidFill>
                <a:cs typeface="Arial" pitchFamily="34" charset="0"/>
              </a:rPr>
              <a:t>Flight Deck                      </a:t>
            </a:r>
            <a:r>
              <a:rPr lang="en-US" b="1" dirty="0" err="1">
                <a:solidFill>
                  <a:srgbClr val="000000"/>
                </a:solidFill>
                <a:cs typeface="Arial" pitchFamily="34" charset="0"/>
              </a:rPr>
              <a:t>Battlestaff</a:t>
            </a:r>
            <a:r>
              <a:rPr lang="en-US" b="1" dirty="0">
                <a:solidFill>
                  <a:srgbClr val="000000"/>
                </a:solidFill>
                <a:cs typeface="Arial" pitchFamily="34" charset="0"/>
              </a:rPr>
              <a:t>          Comm </a:t>
            </a:r>
            <a:r>
              <a:rPr lang="en-US" b="1" dirty="0" err="1">
                <a:solidFill>
                  <a:srgbClr val="000000"/>
                </a:solidFill>
                <a:cs typeface="Arial" pitchFamily="34" charset="0"/>
              </a:rPr>
              <a:t>Dept</a:t>
            </a:r>
            <a:r>
              <a:rPr lang="en-US" b="1" dirty="0">
                <a:solidFill>
                  <a:srgbClr val="000000"/>
                </a:solidFill>
                <a:cs typeface="Arial" pitchFamily="34" charset="0"/>
              </a:rPr>
              <a:t>     </a:t>
            </a:r>
            <a:endParaRPr lang="en-US" dirty="0">
              <a:solidFill>
                <a:srgbClr val="000000"/>
              </a:solidFill>
              <a:cs typeface="Arial" pitchFamily="34" charset="0"/>
            </a:endParaRPr>
          </a:p>
        </p:txBody>
      </p:sp>
      <p:sp>
        <p:nvSpPr>
          <p:cNvPr id="9" name="TextBox 8"/>
          <p:cNvSpPr txBox="1"/>
          <p:nvPr/>
        </p:nvSpPr>
        <p:spPr>
          <a:xfrm>
            <a:off x="2628900" y="2000251"/>
            <a:ext cx="685800" cy="323165"/>
          </a:xfrm>
          <a:prstGeom prst="rect">
            <a:avLst/>
          </a:prstGeom>
          <a:solidFill>
            <a:schemeClr val="bg1"/>
          </a:solidFill>
        </p:spPr>
        <p:txBody>
          <a:bodyPr wrap="square" rtlCol="0">
            <a:spAutoFit/>
          </a:bodyPr>
          <a:lstStyle/>
          <a:p>
            <a:r>
              <a:rPr lang="en-US" sz="750" b="1" dirty="0">
                <a:solidFill>
                  <a:srgbClr val="000000"/>
                </a:solidFill>
              </a:rPr>
              <a:t>LAVATORY</a:t>
            </a:r>
          </a:p>
        </p:txBody>
      </p:sp>
      <p:cxnSp>
        <p:nvCxnSpPr>
          <p:cNvPr id="6" name="Straight Connector 5"/>
          <p:cNvCxnSpPr/>
          <p:nvPr/>
        </p:nvCxnSpPr>
        <p:spPr bwMode="auto">
          <a:xfrm>
            <a:off x="3429000" y="2422028"/>
            <a:ext cx="2000250" cy="0"/>
          </a:xfrm>
          <a:prstGeom prst="line">
            <a:avLst/>
          </a:prstGeom>
          <a:solidFill>
            <a:srgbClr val="0C2D83"/>
          </a:solidFill>
          <a:ln w="57150"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a:off x="3429000" y="3600450"/>
            <a:ext cx="2000250" cy="0"/>
          </a:xfrm>
          <a:prstGeom prst="line">
            <a:avLst/>
          </a:prstGeom>
          <a:solidFill>
            <a:srgbClr val="0C2D83"/>
          </a:solidFill>
          <a:ln w="57150" cap="flat" cmpd="sng" algn="ctr">
            <a:solidFill>
              <a:srgbClr val="FF0000"/>
            </a:solidFill>
            <a:prstDash val="solid"/>
            <a:round/>
            <a:headEnd type="none" w="med" len="med"/>
            <a:tailEnd type="none" w="med" len="med"/>
          </a:ln>
          <a:effectLst/>
        </p:spPr>
      </p:cxnSp>
      <p:cxnSp>
        <p:nvCxnSpPr>
          <p:cNvPr id="14" name="Straight Connector 13"/>
          <p:cNvCxnSpPr/>
          <p:nvPr/>
        </p:nvCxnSpPr>
        <p:spPr bwMode="auto">
          <a:xfrm>
            <a:off x="5429250" y="2422027"/>
            <a:ext cx="0" cy="1178423"/>
          </a:xfrm>
          <a:prstGeom prst="line">
            <a:avLst/>
          </a:prstGeom>
          <a:solidFill>
            <a:srgbClr val="0C2D83"/>
          </a:solidFill>
          <a:ln w="57150" cap="flat" cmpd="sng" algn="ctr">
            <a:solidFill>
              <a:srgbClr val="FF0000"/>
            </a:solidFill>
            <a:prstDash val="solid"/>
            <a:round/>
            <a:headEnd type="none" w="med" len="med"/>
            <a:tailEnd type="none" w="med" len="med"/>
          </a:ln>
          <a:effectLst/>
        </p:spPr>
      </p:cxnSp>
      <p:sp>
        <p:nvSpPr>
          <p:cNvPr id="16" name="Arc 15"/>
          <p:cNvSpPr/>
          <p:nvPr/>
        </p:nvSpPr>
        <p:spPr bwMode="auto">
          <a:xfrm rot="10800000">
            <a:off x="1714500" y="2400300"/>
            <a:ext cx="5314950" cy="1235572"/>
          </a:xfrm>
          <a:prstGeom prst="arc">
            <a:avLst>
              <a:gd name="adj1" fmla="val 19651745"/>
              <a:gd name="adj2" fmla="val 1535130"/>
            </a:avLst>
          </a:prstGeom>
          <a:noFill/>
          <a:ln w="5715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eaLnBrk="0" fontAlgn="base" hangingPunct="0">
              <a:spcBef>
                <a:spcPct val="0"/>
              </a:spcBef>
              <a:spcAft>
                <a:spcPct val="0"/>
              </a:spcAft>
            </a:pPr>
            <a:endParaRPr lang="en-US" sz="900">
              <a:solidFill>
                <a:srgbClr val="000000"/>
              </a:solidFill>
            </a:endParaRPr>
          </a:p>
        </p:txBody>
      </p:sp>
      <p:cxnSp>
        <p:nvCxnSpPr>
          <p:cNvPr id="18" name="Straight Connector 17"/>
          <p:cNvCxnSpPr/>
          <p:nvPr/>
        </p:nvCxnSpPr>
        <p:spPr bwMode="auto">
          <a:xfrm>
            <a:off x="3200400" y="2479177"/>
            <a:ext cx="0" cy="492623"/>
          </a:xfrm>
          <a:prstGeom prst="line">
            <a:avLst/>
          </a:prstGeom>
          <a:solidFill>
            <a:srgbClr val="0C2D83"/>
          </a:solidFill>
          <a:ln w="57150" cap="flat" cmpd="sng" algn="ctr">
            <a:solidFill>
              <a:srgbClr val="FF0000"/>
            </a:solidFill>
            <a:prstDash val="solid"/>
            <a:round/>
            <a:headEnd type="none" w="med" len="med"/>
            <a:tailEnd type="none" w="med" len="med"/>
          </a:ln>
          <a:effectLst/>
        </p:spPr>
      </p:cxnSp>
      <p:cxnSp>
        <p:nvCxnSpPr>
          <p:cNvPr id="21" name="Straight Connector 20"/>
          <p:cNvCxnSpPr/>
          <p:nvPr/>
        </p:nvCxnSpPr>
        <p:spPr bwMode="auto">
          <a:xfrm>
            <a:off x="3429000" y="2407158"/>
            <a:ext cx="0" cy="549773"/>
          </a:xfrm>
          <a:prstGeom prst="line">
            <a:avLst/>
          </a:prstGeom>
          <a:solidFill>
            <a:srgbClr val="0C2D83"/>
          </a:solidFill>
          <a:ln w="57150" cap="flat" cmpd="sng" algn="ctr">
            <a:solidFill>
              <a:srgbClr val="FF0000"/>
            </a:solidFill>
            <a:prstDash val="solid"/>
            <a:round/>
            <a:headEnd type="none" w="med" len="med"/>
            <a:tailEnd type="none" w="med" len="med"/>
          </a:ln>
          <a:effectLst/>
        </p:spPr>
      </p:cxnSp>
      <p:cxnSp>
        <p:nvCxnSpPr>
          <p:cNvPr id="23" name="Straight Connector 22"/>
          <p:cNvCxnSpPr/>
          <p:nvPr/>
        </p:nvCxnSpPr>
        <p:spPr bwMode="auto">
          <a:xfrm>
            <a:off x="3184398" y="2956931"/>
            <a:ext cx="267462" cy="0"/>
          </a:xfrm>
          <a:prstGeom prst="line">
            <a:avLst/>
          </a:prstGeom>
          <a:solidFill>
            <a:srgbClr val="0C2D83"/>
          </a:solidFill>
          <a:ln w="571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707406553"/>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1481138" y="0"/>
            <a:ext cx="7343775" cy="1176338"/>
          </a:xfrm>
          <a:prstGeom prst="rect">
            <a:avLst/>
          </a:prstGeom>
          <a:noFill/>
          <a:ln w="9525">
            <a:noFill/>
            <a:miter lim="800000"/>
            <a:headEnd/>
            <a:tailEnd/>
          </a:ln>
        </p:spPr>
        <p:txBody>
          <a:bodyPr anchor="ctr"/>
          <a:lstStyle/>
          <a:p>
            <a:pPr algn="r">
              <a:defRPr/>
            </a:pPr>
            <a:endParaRPr lang="en-US" sz="3600" i="1" kern="0" dirty="0">
              <a:solidFill>
                <a:srgbClr val="0C2D83"/>
              </a:solidFill>
              <a:latin typeface="+mj-lt"/>
              <a:ea typeface="+mj-ea"/>
              <a:cs typeface="+mj-cs"/>
            </a:endParaRPr>
          </a:p>
        </p:txBody>
      </p:sp>
      <p:sp>
        <p:nvSpPr>
          <p:cNvPr id="7" name="Content Placeholder 2"/>
          <p:cNvSpPr txBox="1">
            <a:spLocks/>
          </p:cNvSpPr>
          <p:nvPr/>
        </p:nvSpPr>
        <p:spPr>
          <a:xfrm>
            <a:off x="307706" y="1457325"/>
            <a:ext cx="8517207" cy="4791075"/>
          </a:xfrm>
          <a:prstGeom prst="rect">
            <a:avLst/>
          </a:prstGeom>
        </p:spPr>
        <p:txBody>
          <a:bodyPr/>
          <a:lstStyle/>
          <a:p>
            <a:pPr marL="283464" lvl="1" indent="-283464" eaLnBrk="0" hangingPunct="0">
              <a:spcBef>
                <a:spcPts val="60"/>
              </a:spcBef>
              <a:buClr>
                <a:schemeClr val="accent2">
                  <a:lumMod val="50000"/>
                </a:schemeClr>
              </a:buClr>
              <a:buSzPct val="80000"/>
              <a:buFont typeface="Wingdings" pitchFamily="2" charset="2"/>
              <a:buChar char="n"/>
              <a:defRPr/>
            </a:pPr>
            <a:r>
              <a:rPr lang="en-US" sz="2000" b="1" dirty="0" smtClean="0"/>
              <a:t>Critical Component - If bypassed</a:t>
            </a:r>
            <a:r>
              <a:rPr lang="en-US" sz="2000" b="1" dirty="0"/>
              <a:t>, activated, or tampered with could result </a:t>
            </a:r>
            <a:r>
              <a:rPr lang="en-US" sz="2000" b="1" dirty="0" smtClean="0"/>
              <a:t>in/contribute </a:t>
            </a:r>
            <a:r>
              <a:rPr lang="en-US" sz="2000" b="1" dirty="0"/>
              <a:t>to </a:t>
            </a:r>
            <a:r>
              <a:rPr lang="en-US" sz="2000" b="1" dirty="0" smtClean="0"/>
              <a:t>deliberate/inadvertent </a:t>
            </a:r>
            <a:r>
              <a:rPr lang="en-US" sz="2000" b="1" dirty="0"/>
              <a:t>authorizing, prearming, arming, or launch of a combat delivery vehicle carrying a </a:t>
            </a:r>
            <a:r>
              <a:rPr lang="en-US" sz="2000" b="1" dirty="0" smtClean="0"/>
              <a:t>nuclear </a:t>
            </a:r>
            <a:r>
              <a:rPr lang="en-US" sz="2000" b="1" dirty="0"/>
              <a:t>weapon, or the targeting of </a:t>
            </a:r>
            <a:r>
              <a:rPr lang="en-US" sz="2000" b="1" dirty="0" smtClean="0"/>
              <a:t>a nuclear </a:t>
            </a:r>
            <a:r>
              <a:rPr lang="en-US" sz="2000" b="1" dirty="0"/>
              <a:t>weapon to other </a:t>
            </a:r>
            <a:r>
              <a:rPr lang="en-US" sz="2000" b="1" dirty="0" smtClean="0"/>
              <a:t>than </a:t>
            </a:r>
            <a:r>
              <a:rPr lang="en-US" sz="2000" b="1" dirty="0"/>
              <a:t>its </a:t>
            </a:r>
            <a:r>
              <a:rPr lang="en-US" sz="2000" b="1" dirty="0" smtClean="0"/>
              <a:t>planned target </a:t>
            </a:r>
          </a:p>
          <a:p>
            <a:pPr marL="283464" lvl="1" indent="-283464" eaLnBrk="0" hangingPunct="0">
              <a:spcBef>
                <a:spcPts val="60"/>
              </a:spcBef>
              <a:buClr>
                <a:schemeClr val="accent2">
                  <a:lumMod val="50000"/>
                </a:schemeClr>
              </a:buClr>
              <a:buSzPct val="80000"/>
              <a:buFont typeface="Wingdings" pitchFamily="2" charset="2"/>
              <a:buChar char="n"/>
              <a:defRPr/>
            </a:pPr>
            <a:endParaRPr lang="en-US" sz="800" b="1" dirty="0" smtClean="0"/>
          </a:p>
          <a:p>
            <a:pPr marL="283464" indent="-283464" eaLnBrk="0" hangingPunct="0">
              <a:spcBef>
                <a:spcPts val="60"/>
              </a:spcBef>
              <a:buClr>
                <a:schemeClr val="accent2">
                  <a:lumMod val="50000"/>
                </a:schemeClr>
              </a:buClr>
              <a:buSzPct val="80000"/>
              <a:buFont typeface="Wingdings" pitchFamily="2" charset="2"/>
              <a:buChar char="n"/>
              <a:defRPr/>
            </a:pPr>
            <a:r>
              <a:rPr lang="en-US" sz="2000" b="1" kern="0" dirty="0"/>
              <a:t>Tamper – To </a:t>
            </a:r>
            <a:r>
              <a:rPr lang="en-US" sz="2000" b="1" dirty="0"/>
              <a:t>knowingly perform an incorrect act or unauthorized procedure involving a nuclear weapon, nuclear weapon syst</a:t>
            </a:r>
            <a:r>
              <a:rPr lang="en-US" sz="2000" b="1" dirty="0">
                <a:effectLst>
                  <a:outerShdw blurRad="38100" dist="38100" dir="2700000" algn="tl">
                    <a:srgbClr val="FFFFFF"/>
                  </a:outerShdw>
                </a:effectLst>
              </a:rPr>
              <a:t>em, or certified critical </a:t>
            </a:r>
            <a:r>
              <a:rPr lang="en-US" sz="2000" b="1" dirty="0" smtClean="0">
                <a:effectLst>
                  <a:outerShdw blurRad="38100" dist="38100" dir="2700000" algn="tl">
                    <a:srgbClr val="FFFFFF"/>
                  </a:outerShdw>
                </a:effectLst>
              </a:rPr>
              <a:t>component</a:t>
            </a:r>
          </a:p>
          <a:p>
            <a:pPr marL="283464" indent="-283464" eaLnBrk="0" hangingPunct="0">
              <a:spcBef>
                <a:spcPts val="60"/>
              </a:spcBef>
              <a:buClr>
                <a:schemeClr val="accent2">
                  <a:lumMod val="50000"/>
                </a:schemeClr>
              </a:buClr>
              <a:buSzPct val="80000"/>
              <a:buFont typeface="Wingdings" pitchFamily="2" charset="2"/>
              <a:buChar char="n"/>
              <a:defRPr/>
            </a:pPr>
            <a:endParaRPr lang="en-US" sz="800" b="1" u="sng" kern="0" dirty="0"/>
          </a:p>
          <a:p>
            <a:pPr marL="283464" indent="-283464" eaLnBrk="0" hangingPunct="0">
              <a:spcBef>
                <a:spcPts val="60"/>
              </a:spcBef>
              <a:buClr>
                <a:schemeClr val="accent2">
                  <a:lumMod val="50000"/>
                </a:schemeClr>
              </a:buClr>
              <a:buSzPct val="80000"/>
              <a:buFont typeface="Wingdings" pitchFamily="2" charset="2"/>
              <a:buChar char="n"/>
              <a:defRPr/>
            </a:pPr>
            <a:r>
              <a:rPr lang="en-US" sz="2000" b="1" kern="0" dirty="0"/>
              <a:t>Nuclear Weapon System – C</a:t>
            </a:r>
            <a:r>
              <a:rPr lang="en-US" sz="2000" b="1" dirty="0"/>
              <a:t>ombat delivery vehicle with its nuclear weapon or weapons and associated support equipment, noncombat delivery vehicles, facilities, and services</a:t>
            </a:r>
          </a:p>
          <a:p>
            <a:pPr marL="283464" lvl="1" indent="-283464" eaLnBrk="0" hangingPunct="0">
              <a:spcBef>
                <a:spcPts val="60"/>
              </a:spcBef>
              <a:buClr>
                <a:schemeClr val="accent2">
                  <a:lumMod val="50000"/>
                </a:schemeClr>
              </a:buClr>
              <a:buSzPct val="80000"/>
              <a:buFont typeface="Wingdings" pitchFamily="2" charset="2"/>
              <a:buChar char="n"/>
              <a:defRPr/>
            </a:pPr>
            <a:endParaRPr lang="en-US" sz="2000" b="1" kern="0" dirty="0"/>
          </a:p>
          <a:p>
            <a:pPr marL="274320" lvl="1" eaLnBrk="0" hangingPunct="0">
              <a:spcBef>
                <a:spcPct val="20000"/>
              </a:spcBef>
              <a:buClr>
                <a:srgbClr val="001F1E"/>
              </a:buClr>
              <a:buSzPct val="80000"/>
              <a:defRPr/>
            </a:pPr>
            <a:endParaRPr lang="en-US" sz="2200" b="1" kern="0" dirty="0">
              <a:solidFill>
                <a:srgbClr val="FFFF00"/>
              </a:solidFill>
              <a:effectLst>
                <a:outerShdw blurRad="38100" dist="38100" dir="2700000" algn="tl">
                  <a:srgbClr val="000000">
                    <a:alpha val="43137"/>
                  </a:srgbClr>
                </a:outerShdw>
              </a:effectLst>
              <a:latin typeface="+mn-lt"/>
            </a:endParaRPr>
          </a:p>
        </p:txBody>
      </p:sp>
      <p:sp>
        <p:nvSpPr>
          <p:cNvPr id="24580" name="Title 1"/>
          <p:cNvSpPr>
            <a:spLocks noGrp="1"/>
          </p:cNvSpPr>
          <p:nvPr>
            <p:ph type="title"/>
          </p:nvPr>
        </p:nvSpPr>
        <p:spPr>
          <a:xfrm>
            <a:off x="1436688" y="0"/>
            <a:ext cx="7343775" cy="1176338"/>
          </a:xfrm>
        </p:spPr>
        <p:txBody>
          <a:bodyPr/>
          <a:lstStyle/>
          <a:p>
            <a:r>
              <a:rPr lang="en-US" dirty="0"/>
              <a:t>Nuclear Weapons Surety</a:t>
            </a:r>
            <a:br>
              <a:rPr lang="en-US" dirty="0"/>
            </a:br>
            <a:r>
              <a:rPr lang="en-US" sz="3200" dirty="0" smtClean="0"/>
              <a:t>Certified Critical Component</a:t>
            </a:r>
          </a:p>
        </p:txBody>
      </p:sp>
      <p:sp>
        <p:nvSpPr>
          <p:cNvPr id="5" name="Rectangle 7"/>
          <p:cNvSpPr txBox="1">
            <a:spLocks noChangeArrowheads="1"/>
          </p:cNvSpPr>
          <p:nvPr/>
        </p:nvSpPr>
        <p:spPr>
          <a:xfrm>
            <a:off x="7988300" y="6524625"/>
            <a:ext cx="1143000" cy="304800"/>
          </a:xfrm>
          <a:prstGeom prst="rect">
            <a:avLst/>
          </a:prstGeom>
          <a:noFill/>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smtClean="0">
              <a:ln>
                <a:noFill/>
              </a:ln>
              <a:solidFill>
                <a:schemeClr val="bg2"/>
              </a:solidFill>
              <a:effectLst/>
              <a:uLnTx/>
              <a:uFillTx/>
              <a:latin typeface="Arial" pitchFamily="34" charset="0"/>
              <a:ea typeface="+mn-ea"/>
              <a:cs typeface="+mn-cs"/>
            </a:endParaRPr>
          </a:p>
        </p:txBody>
      </p:sp>
      <p:sp>
        <p:nvSpPr>
          <p:cNvPr id="6" name="Rectangle 7"/>
          <p:cNvSpPr txBox="1">
            <a:spLocks noChangeArrowheads="1"/>
          </p:cNvSpPr>
          <p:nvPr/>
        </p:nvSpPr>
        <p:spPr>
          <a:xfrm>
            <a:off x="7971884" y="6536345"/>
            <a:ext cx="1143000" cy="304800"/>
          </a:xfrm>
          <a:prstGeom prst="rect">
            <a:avLst/>
          </a:prstGeom>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3831E9-71BB-4E9C-BECE-93EA125674B9}" type="slidenum">
              <a:rPr kumimoji="0" lang="en-US" sz="1000" b="0" i="0" u="none" strike="noStrike" kern="1200" cap="none" spc="0" normalizeH="0" baseline="0" noProof="0" smtClean="0">
                <a:ln>
                  <a:noFill/>
                </a:ln>
                <a:solidFill>
                  <a:schemeClr val="bg2"/>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000" b="0" i="0" u="none" strike="noStrike" kern="1200" cap="none" spc="0" normalizeH="0" baseline="0" noProof="0" dirty="0" smtClean="0">
              <a:ln>
                <a:noFill/>
              </a:ln>
              <a:solidFill>
                <a:schemeClr val="bg2"/>
              </a:solidFill>
              <a:effectLst/>
              <a:uLnTx/>
              <a:uFillTx/>
              <a:latin typeface="Arial" pitchFamily="34" charset="0"/>
              <a:ea typeface="+mn-ea"/>
              <a:cs typeface="+mn-cs"/>
            </a:endParaRPr>
          </a:p>
        </p:txBody>
      </p:sp>
    </p:spTree>
    <p:extLst>
      <p:ext uri="{BB962C8B-B14F-4D97-AF65-F5344CB8AC3E}">
        <p14:creationId xmlns:p14="http://schemas.microsoft.com/office/powerpoint/2010/main" val="334400580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437085" y="1943101"/>
            <a:ext cx="6280547" cy="3593306"/>
          </a:xfrm>
          <a:prstGeom prst="rect">
            <a:avLst/>
          </a:prstGeom>
        </p:spPr>
        <p:txBody>
          <a:bodyPr/>
          <a:lstStyle/>
          <a:p>
            <a:pPr marL="214313" indent="-214313" eaLnBrk="0" fontAlgn="base" hangingPunct="0">
              <a:spcBef>
                <a:spcPct val="20000"/>
              </a:spcBef>
              <a:spcAft>
                <a:spcPct val="0"/>
              </a:spcAft>
              <a:buClr>
                <a:srgbClr val="151C77"/>
              </a:buClr>
              <a:buSzPct val="140000"/>
              <a:buFont typeface="Wingdings" pitchFamily="2" charset="2"/>
              <a:buChar char="§"/>
              <a:defRPr/>
            </a:pPr>
            <a:r>
              <a:rPr lang="en-US" kern="0" dirty="0">
                <a:solidFill>
                  <a:srgbClr val="FF0000"/>
                </a:solidFill>
              </a:rPr>
              <a:t>Code Processor Equipment (CPE)</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sz="1650" kern="0" dirty="0">
                <a:solidFill>
                  <a:srgbClr val="FF0000"/>
                </a:solidFill>
              </a:rPr>
              <a:t>Critical component without crypto variable</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sz="1650" kern="0" dirty="0">
                <a:solidFill>
                  <a:srgbClr val="FF0000"/>
                </a:solidFill>
              </a:rPr>
              <a:t>Code component with crypto variable</a:t>
            </a:r>
          </a:p>
          <a:p>
            <a:pPr marL="770335" lvl="2" indent="-167879" eaLnBrk="0" fontAlgn="base" hangingPunct="0">
              <a:spcBef>
                <a:spcPct val="20000"/>
              </a:spcBef>
              <a:spcAft>
                <a:spcPct val="0"/>
              </a:spcAft>
              <a:buClr>
                <a:srgbClr val="151C77"/>
              </a:buClr>
              <a:buSzPct val="140000"/>
              <a:buFont typeface="Wingdings" pitchFamily="2" charset="2"/>
              <a:buChar char="§"/>
              <a:defRPr/>
            </a:pPr>
            <a:r>
              <a:rPr lang="en-US" sz="1500" kern="0" dirty="0">
                <a:solidFill>
                  <a:srgbClr val="FF0000"/>
                </a:solidFill>
              </a:rPr>
              <a:t>Requires two officer code handlers (AB)</a:t>
            </a:r>
          </a:p>
          <a:p>
            <a:pPr marL="214313" indent="-214313" eaLnBrk="0" fontAlgn="base" hangingPunct="0">
              <a:spcBef>
                <a:spcPct val="20000"/>
              </a:spcBef>
              <a:spcAft>
                <a:spcPct val="0"/>
              </a:spcAft>
              <a:buClr>
                <a:srgbClr val="151C77"/>
              </a:buClr>
              <a:buSzPct val="140000"/>
              <a:buFont typeface="Wingdings" pitchFamily="2" charset="2"/>
              <a:buChar char="§"/>
              <a:defRPr/>
            </a:pPr>
            <a:r>
              <a:rPr lang="en-US" kern="0" dirty="0">
                <a:solidFill>
                  <a:srgbClr val="FF0000"/>
                </a:solidFill>
              </a:rPr>
              <a:t>Volatile Keying Assembly (VKA)</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sz="1650" kern="0" dirty="0">
                <a:solidFill>
                  <a:srgbClr val="FF0000"/>
                </a:solidFill>
              </a:rPr>
              <a:t>Code component requiring split-handling</a:t>
            </a:r>
          </a:p>
          <a:p>
            <a:pPr marL="770335" lvl="2" indent="-167879" eaLnBrk="0" fontAlgn="base" hangingPunct="0">
              <a:spcBef>
                <a:spcPct val="20000"/>
              </a:spcBef>
              <a:spcAft>
                <a:spcPct val="0"/>
              </a:spcAft>
              <a:buClr>
                <a:srgbClr val="151C77"/>
              </a:buClr>
              <a:buSzPct val="140000"/>
              <a:buFont typeface="Wingdings" pitchFamily="2" charset="2"/>
              <a:buChar char="§"/>
              <a:defRPr/>
            </a:pPr>
            <a:r>
              <a:rPr lang="en-US" sz="1500" kern="0" dirty="0">
                <a:solidFill>
                  <a:srgbClr val="FF0000"/>
                </a:solidFill>
              </a:rPr>
              <a:t>A-VKA: two officer (AX) control</a:t>
            </a:r>
          </a:p>
          <a:p>
            <a:pPr marL="770335" lvl="2" indent="-167879" eaLnBrk="0" fontAlgn="base" hangingPunct="0">
              <a:spcBef>
                <a:spcPct val="20000"/>
              </a:spcBef>
              <a:spcAft>
                <a:spcPct val="0"/>
              </a:spcAft>
              <a:buClr>
                <a:srgbClr val="151C77"/>
              </a:buClr>
              <a:buSzPct val="140000"/>
              <a:buFont typeface="Wingdings" pitchFamily="2" charset="2"/>
              <a:buChar char="§"/>
              <a:defRPr/>
            </a:pPr>
            <a:r>
              <a:rPr lang="en-US" sz="1500" kern="0" dirty="0">
                <a:solidFill>
                  <a:srgbClr val="FF0000"/>
                </a:solidFill>
              </a:rPr>
              <a:t>B-VKA: two officer (BX) control</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sz="1650" kern="0" dirty="0">
                <a:solidFill>
                  <a:srgbClr val="FF0000"/>
                </a:solidFill>
              </a:rPr>
              <a:t>Test VKA’s are critical components only</a:t>
            </a:r>
          </a:p>
          <a:p>
            <a:pPr marL="214313" indent="-214313" eaLnBrk="0" fontAlgn="base" hangingPunct="0">
              <a:spcBef>
                <a:spcPct val="20000"/>
              </a:spcBef>
              <a:spcAft>
                <a:spcPct val="0"/>
              </a:spcAft>
              <a:buClr>
                <a:srgbClr val="151C77"/>
              </a:buClr>
              <a:buSzPct val="140000"/>
              <a:buFont typeface="Wingdings" pitchFamily="2" charset="2"/>
              <a:buChar char="§"/>
              <a:defRPr/>
            </a:pPr>
            <a:r>
              <a:rPr lang="en-US" kern="0" dirty="0">
                <a:solidFill>
                  <a:srgbClr val="FF0000"/>
                </a:solidFill>
              </a:rPr>
              <a:t>Portable Storage Unit (PSU)</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sz="1650" kern="0" dirty="0">
                <a:solidFill>
                  <a:srgbClr val="FF0000"/>
                </a:solidFill>
              </a:rPr>
              <a:t>Critical component</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sz="1650" kern="0" dirty="0">
                <a:solidFill>
                  <a:srgbClr val="FF0000"/>
                </a:solidFill>
              </a:rPr>
              <a:t>Test PSU is also a critical component</a:t>
            </a: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900113" lvl="3"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214313" lvl="1" indent="-214313" eaLnBrk="0" hangingPunct="0">
              <a:spcBef>
                <a:spcPct val="20000"/>
              </a:spcBef>
              <a:buClr>
                <a:srgbClr val="3333CC">
                  <a:lumMod val="50000"/>
                </a:srgbClr>
              </a:buClr>
              <a:buSzPct val="80000"/>
              <a:buFont typeface="Wingdings" pitchFamily="2" charset="2"/>
              <a:buChar char="n"/>
              <a:defRPr/>
            </a:pPr>
            <a:endParaRPr lang="en-US" b="1" dirty="0">
              <a:solidFill>
                <a:srgbClr val="000000"/>
              </a:solidFill>
            </a:endParaRPr>
          </a:p>
          <a:p>
            <a:pPr marL="214313" lvl="1"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214313" lvl="1"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900113" lvl="3"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214313" lvl="1"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p:txBody>
      </p:sp>
      <p:sp>
        <p:nvSpPr>
          <p:cNvPr id="61443" name="Title 1"/>
          <p:cNvSpPr>
            <a:spLocks noGrp="1"/>
          </p:cNvSpPr>
          <p:nvPr>
            <p:ph type="title"/>
          </p:nvPr>
        </p:nvSpPr>
        <p:spPr>
          <a:xfrm>
            <a:off x="2329803" y="279658"/>
            <a:ext cx="5507831" cy="892969"/>
          </a:xfrm>
        </p:spPr>
        <p:txBody>
          <a:bodyPr/>
          <a:lstStyle/>
          <a:p>
            <a:r>
              <a:rPr lang="en-US" sz="2400" dirty="0">
                <a:solidFill>
                  <a:srgbClr val="FF0000"/>
                </a:solidFill>
              </a:rPr>
              <a:t>625 STOS/DOO ALCS </a:t>
            </a:r>
            <a:r>
              <a:rPr lang="en-US" sz="2400" dirty="0"/>
              <a:t/>
            </a:r>
            <a:br>
              <a:rPr lang="en-US" sz="2400" dirty="0"/>
            </a:br>
            <a:r>
              <a:rPr lang="en-US" sz="2400" dirty="0"/>
              <a:t>Critical Components</a:t>
            </a:r>
          </a:p>
        </p:txBody>
      </p:sp>
      <p:sp>
        <p:nvSpPr>
          <p:cNvPr id="5" name="Rectangle 7"/>
          <p:cNvSpPr txBox="1">
            <a:spLocks noChangeArrowheads="1"/>
          </p:cNvSpPr>
          <p:nvPr/>
        </p:nvSpPr>
        <p:spPr>
          <a:xfrm>
            <a:off x="7134225" y="5750719"/>
            <a:ext cx="857250" cy="228600"/>
          </a:xfrm>
          <a:prstGeom prst="rect">
            <a:avLst/>
          </a:prstGeom>
          <a:noFill/>
        </p:spPr>
        <p:txBody>
          <a:bodyPr/>
          <a:lstStyle/>
          <a:p>
            <a:pPr algn="r" fontAlgn="base">
              <a:spcBef>
                <a:spcPct val="0"/>
              </a:spcBef>
              <a:spcAft>
                <a:spcPct val="0"/>
              </a:spcAft>
              <a:defRPr/>
            </a:pPr>
            <a:fld id="{403831E9-71BB-4E9C-BECE-93EA125674B9}" type="slidenum">
              <a:rPr lang="en-US" sz="750">
                <a:solidFill>
                  <a:srgbClr val="808080"/>
                </a:solidFill>
              </a:rPr>
              <a:pPr algn="r" fontAlgn="base">
                <a:spcBef>
                  <a:spcPct val="0"/>
                </a:spcBef>
                <a:spcAft>
                  <a:spcPct val="0"/>
                </a:spcAft>
                <a:defRPr/>
              </a:pPr>
              <a:t>39</a:t>
            </a:fld>
            <a:endParaRPr lang="en-US" sz="750" dirty="0">
              <a:solidFill>
                <a:srgbClr val="808080"/>
              </a:solidFill>
            </a:endParaRPr>
          </a:p>
        </p:txBody>
      </p:sp>
      <p:pic>
        <p:nvPicPr>
          <p:cNvPr id="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22292" y="1981127"/>
            <a:ext cx="882744" cy="1197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86450" y="3332560"/>
            <a:ext cx="871538" cy="1193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08745" y="4377019"/>
            <a:ext cx="909839" cy="1263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088716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72863" y="1491175"/>
            <a:ext cx="8371642" cy="1175825"/>
          </a:xfrm>
          <a:prstGeom prst="rect">
            <a:avLst/>
          </a:prstGeom>
          <a:solidFill>
            <a:srgbClr val="DDDDDD"/>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a:xfrm>
            <a:off x="1207363" y="76200"/>
            <a:ext cx="7542937" cy="1143000"/>
          </a:xfrm>
        </p:spPr>
        <p:txBody>
          <a:bodyPr/>
          <a:lstStyle/>
          <a:p>
            <a:r>
              <a:rPr lang="en-US" dirty="0" smtClean="0"/>
              <a:t>Nuclear Weapons Surety </a:t>
            </a:r>
            <a:br>
              <a:rPr lang="en-US" dirty="0" smtClean="0"/>
            </a:br>
            <a:r>
              <a:rPr lang="en-US" sz="2000" dirty="0" smtClean="0"/>
              <a:t>The Importance and Need for U.S. Nuclear Capability</a:t>
            </a:r>
            <a:endParaRPr lang="en-US" sz="2800" dirty="0"/>
          </a:p>
        </p:txBody>
      </p:sp>
      <p:sp>
        <p:nvSpPr>
          <p:cNvPr id="3" name="Content Placeholder 2"/>
          <p:cNvSpPr>
            <a:spLocks noGrp="1"/>
          </p:cNvSpPr>
          <p:nvPr>
            <p:ph idx="1"/>
          </p:nvPr>
        </p:nvSpPr>
        <p:spPr>
          <a:xfrm>
            <a:off x="372863" y="1491175"/>
            <a:ext cx="8371641" cy="4369875"/>
          </a:xfrm>
        </p:spPr>
        <p:txBody>
          <a:bodyPr/>
          <a:lstStyle/>
          <a:p>
            <a:pPr marL="283464" indent="-283464" algn="ctr">
              <a:spcBef>
                <a:spcPts val="60"/>
              </a:spcBef>
              <a:buNone/>
            </a:pPr>
            <a:r>
              <a:rPr lang="en-US" b="1" dirty="0" smtClean="0"/>
              <a:t>The </a:t>
            </a:r>
            <a:r>
              <a:rPr lang="en-US" b="1" dirty="0"/>
              <a:t>effective and credible nuclear surety you provide to our nation is critical to continued </a:t>
            </a:r>
            <a:r>
              <a:rPr lang="en-US" b="1" dirty="0" smtClean="0"/>
              <a:t>support </a:t>
            </a:r>
            <a:r>
              <a:rPr lang="en-US" b="1" dirty="0"/>
              <a:t>for America’s Nuclear Deterrent </a:t>
            </a:r>
            <a:r>
              <a:rPr lang="en-US" b="1" dirty="0" smtClean="0"/>
              <a:t>Mission</a:t>
            </a:r>
          </a:p>
          <a:p>
            <a:pPr lvl="1"/>
            <a:endParaRPr lang="en-US" dirty="0"/>
          </a:p>
        </p:txBody>
      </p:sp>
      <p:sp>
        <p:nvSpPr>
          <p:cNvPr id="4" name="Slide Number Placeholder 3"/>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4</a:t>
            </a:fld>
            <a:endParaRPr lang="en-US" dirty="0">
              <a:solidFill>
                <a:srgbClr val="808080"/>
              </a:solidFill>
            </a:endParaRPr>
          </a:p>
        </p:txBody>
      </p:sp>
      <p:pic>
        <p:nvPicPr>
          <p:cNvPr id="1026" name="Picture 2" descr="C:\Users\1023246399A\AppData\Local\Microsoft\Windows\Temporary Internet Files\Content.IE5\ZDPL0LFT\Basic_Training_Format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7083" y="2743200"/>
            <a:ext cx="5429834" cy="360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17253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Title 1"/>
          <p:cNvSpPr>
            <a:spLocks noGrp="1"/>
          </p:cNvSpPr>
          <p:nvPr>
            <p:ph type="title"/>
          </p:nvPr>
        </p:nvSpPr>
        <p:spPr>
          <a:xfrm>
            <a:off x="2895600" y="152400"/>
            <a:ext cx="5507831" cy="892969"/>
          </a:xfrm>
        </p:spPr>
        <p:txBody>
          <a:bodyPr/>
          <a:lstStyle/>
          <a:p>
            <a:r>
              <a:rPr lang="en-US" sz="2400" dirty="0"/>
              <a:t/>
            </a:r>
            <a:br>
              <a:rPr lang="en-US" sz="2400" dirty="0"/>
            </a:br>
            <a:r>
              <a:rPr lang="en-US" sz="2400" dirty="0">
                <a:solidFill>
                  <a:srgbClr val="FF0000"/>
                </a:solidFill>
              </a:rPr>
              <a:t>625 STOS/DOM Critical/Non-Critical</a:t>
            </a:r>
            <a:br>
              <a:rPr lang="en-US" sz="2400" dirty="0">
                <a:solidFill>
                  <a:srgbClr val="FF0000"/>
                </a:solidFill>
              </a:rPr>
            </a:br>
            <a:r>
              <a:rPr lang="en-US" sz="2400" dirty="0">
                <a:solidFill>
                  <a:srgbClr val="FF0000"/>
                </a:solidFill>
              </a:rPr>
              <a:t>Components that Require TPC</a:t>
            </a:r>
            <a:r>
              <a:rPr lang="en-US" sz="2400" dirty="0"/>
              <a:t/>
            </a:r>
            <a:br>
              <a:rPr lang="en-US" sz="2400" dirty="0"/>
            </a:br>
            <a:endParaRPr lang="en-US" sz="2400" dirty="0"/>
          </a:p>
        </p:txBody>
      </p:sp>
      <p:sp>
        <p:nvSpPr>
          <p:cNvPr id="5" name="Rectangle 7"/>
          <p:cNvSpPr txBox="1">
            <a:spLocks noChangeArrowheads="1"/>
          </p:cNvSpPr>
          <p:nvPr/>
        </p:nvSpPr>
        <p:spPr>
          <a:xfrm>
            <a:off x="7134225" y="5750719"/>
            <a:ext cx="857250" cy="228600"/>
          </a:xfrm>
          <a:prstGeom prst="rect">
            <a:avLst/>
          </a:prstGeom>
          <a:noFill/>
        </p:spPr>
        <p:txBody>
          <a:bodyPr/>
          <a:lstStyle/>
          <a:p>
            <a:pPr algn="r" fontAlgn="base">
              <a:spcBef>
                <a:spcPct val="0"/>
              </a:spcBef>
              <a:spcAft>
                <a:spcPct val="0"/>
              </a:spcAft>
              <a:defRPr/>
            </a:pPr>
            <a:fld id="{403831E9-71BB-4E9C-BECE-93EA125674B9}" type="slidenum">
              <a:rPr lang="en-US" sz="750">
                <a:solidFill>
                  <a:srgbClr val="808080"/>
                </a:solidFill>
              </a:rPr>
              <a:pPr algn="r" fontAlgn="base">
                <a:spcBef>
                  <a:spcPct val="0"/>
                </a:spcBef>
                <a:spcAft>
                  <a:spcPct val="0"/>
                </a:spcAft>
                <a:defRPr/>
              </a:pPr>
              <a:t>40</a:t>
            </a:fld>
            <a:endParaRPr lang="en-US" sz="750" dirty="0">
              <a:solidFill>
                <a:srgbClr val="808080"/>
              </a:solidFill>
            </a:endParaRPr>
          </a:p>
        </p:txBody>
      </p:sp>
      <p:sp>
        <p:nvSpPr>
          <p:cNvPr id="2" name="Rectangle 1"/>
          <p:cNvSpPr/>
          <p:nvPr/>
        </p:nvSpPr>
        <p:spPr>
          <a:xfrm>
            <a:off x="1323975" y="1828801"/>
            <a:ext cx="6734175" cy="3831818"/>
          </a:xfrm>
          <a:prstGeom prst="rect">
            <a:avLst/>
          </a:prstGeom>
        </p:spPr>
        <p:txBody>
          <a:bodyPr wrap="square">
            <a:spAutoFit/>
          </a:bodyPr>
          <a:lstStyle/>
          <a:p>
            <a:pPr marL="214313" indent="-214313" eaLnBrk="0" fontAlgn="base" hangingPunct="0">
              <a:spcBef>
                <a:spcPct val="20000"/>
              </a:spcBef>
              <a:spcAft>
                <a:spcPct val="0"/>
              </a:spcAft>
              <a:buClr>
                <a:srgbClr val="151C77"/>
              </a:buClr>
              <a:buSzPct val="140000"/>
              <a:buFont typeface="Wingdings" pitchFamily="2" charset="2"/>
              <a:buChar char="§"/>
              <a:defRPr/>
            </a:pPr>
            <a:r>
              <a:rPr lang="en-US" sz="1425" u="sng" kern="0" dirty="0" smtClean="0">
                <a:solidFill>
                  <a:srgbClr val="FF0000"/>
                </a:solidFill>
              </a:rPr>
              <a:t>625 STOS/DOM Critical Components:</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sz="1275" kern="0" dirty="0" smtClean="0">
                <a:solidFill>
                  <a:srgbClr val="FF0000"/>
                </a:solidFill>
              </a:rPr>
              <a:t>Execution Plan Program (</a:t>
            </a:r>
            <a:r>
              <a:rPr lang="en-US" sz="1275" kern="0" dirty="0" err="1" smtClean="0">
                <a:solidFill>
                  <a:srgbClr val="FF0000"/>
                </a:solidFill>
              </a:rPr>
              <a:t>EPP</a:t>
            </a:r>
            <a:r>
              <a:rPr lang="en-US" sz="1275" kern="0" dirty="0" smtClean="0">
                <a:solidFill>
                  <a:srgbClr val="FF0000"/>
                </a:solidFill>
              </a:rPr>
              <a:t>)</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sz="1275" kern="0" dirty="0" smtClean="0">
                <a:solidFill>
                  <a:srgbClr val="FF0000"/>
                </a:solidFill>
              </a:rPr>
              <a:t>Quality </a:t>
            </a:r>
            <a:r>
              <a:rPr lang="en-US" sz="1275" kern="0" dirty="0">
                <a:solidFill>
                  <a:srgbClr val="FF0000"/>
                </a:solidFill>
              </a:rPr>
              <a:t>Inspection Check Program (QUICK)</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sz="1275" kern="0" dirty="0">
                <a:solidFill>
                  <a:srgbClr val="FF0000"/>
                </a:solidFill>
              </a:rPr>
              <a:t>Minuteman Operational Targeting Program (MOTP)</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sz="1275" kern="0" dirty="0">
                <a:solidFill>
                  <a:srgbClr val="FF0000"/>
                </a:solidFill>
              </a:rPr>
              <a:t>Trajectory and Missile Parameter Data Base (TAMP DB)</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sz="1275" kern="0" dirty="0">
                <a:solidFill>
                  <a:srgbClr val="FF0000"/>
                </a:solidFill>
              </a:rPr>
              <a:t>Execution Plan Program Data Base Generator (EPP DBG)</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sz="1275" kern="0" dirty="0">
                <a:solidFill>
                  <a:srgbClr val="FF0000"/>
                </a:solidFill>
              </a:rPr>
              <a:t>Single Integrated Operations Plan (SIOP) and Targeting Applications Computer System (STACS) Hard Drive</a:t>
            </a:r>
          </a:p>
          <a:p>
            <a:pPr marL="304800" lvl="1" eaLnBrk="0" fontAlgn="base" hangingPunct="0">
              <a:spcBef>
                <a:spcPct val="20000"/>
              </a:spcBef>
              <a:spcAft>
                <a:spcPct val="0"/>
              </a:spcAft>
              <a:buClr>
                <a:srgbClr val="151C77"/>
              </a:buClr>
              <a:buSzPct val="140000"/>
              <a:defRPr/>
            </a:pPr>
            <a:endParaRPr lang="en-US" sz="1275" kern="0" dirty="0">
              <a:solidFill>
                <a:srgbClr val="FF0000"/>
              </a:solidFill>
            </a:endParaRPr>
          </a:p>
          <a:p>
            <a:pPr marL="214313" indent="-214313" eaLnBrk="0" fontAlgn="base" hangingPunct="0">
              <a:spcBef>
                <a:spcPct val="20000"/>
              </a:spcBef>
              <a:spcAft>
                <a:spcPct val="0"/>
              </a:spcAft>
              <a:buClr>
                <a:srgbClr val="151C77"/>
              </a:buClr>
              <a:buSzPct val="140000"/>
              <a:buFont typeface="Wingdings" pitchFamily="2" charset="2"/>
              <a:buChar char="§"/>
              <a:defRPr/>
            </a:pPr>
            <a:r>
              <a:rPr lang="en-US" sz="1425" u="sng" kern="0" dirty="0">
                <a:solidFill>
                  <a:srgbClr val="FF0000"/>
                </a:solidFill>
              </a:rPr>
              <a:t>DOM NON-Critical Components, but require TPC:</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sz="1275" kern="0" dirty="0">
                <a:solidFill>
                  <a:srgbClr val="FF0000"/>
                </a:solidFill>
              </a:rPr>
              <a:t>MERGER Program</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sz="1275" kern="0" dirty="0">
                <a:solidFill>
                  <a:srgbClr val="FF0000"/>
                </a:solidFill>
              </a:rPr>
              <a:t>Mission Planning Program (MPP)</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sz="1275" kern="0" dirty="0">
                <a:solidFill>
                  <a:srgbClr val="FF0000"/>
                </a:solidFill>
              </a:rPr>
              <a:t>Launch Facility Master Data Base (LF Master DB)</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sz="1275" kern="0" dirty="0">
                <a:solidFill>
                  <a:srgbClr val="FF0000"/>
                </a:solidFill>
              </a:rPr>
              <a:t>Operational Targeting Program Data Base (OTP DB)</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sz="1275" kern="0" dirty="0">
                <a:solidFill>
                  <a:srgbClr val="FF0000"/>
                </a:solidFill>
              </a:rPr>
              <a:t>Execution Plan Program/Message Analysis Data Base (EPP/MA DB)</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sz="1275" kern="0" dirty="0">
                <a:solidFill>
                  <a:srgbClr val="FF0000"/>
                </a:solidFill>
              </a:rPr>
              <a:t>Target Case Input/Execution Plan Case Input (TCI/EPCI) tapes/CDs</a:t>
            </a:r>
          </a:p>
        </p:txBody>
      </p:sp>
    </p:spTree>
    <p:extLst>
      <p:ext uri="{BB962C8B-B14F-4D97-AF65-F5344CB8AC3E}">
        <p14:creationId xmlns:p14="http://schemas.microsoft.com/office/powerpoint/2010/main" val="4097854214"/>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Title 1"/>
          <p:cNvSpPr>
            <a:spLocks noGrp="1"/>
          </p:cNvSpPr>
          <p:nvPr>
            <p:ph type="title"/>
          </p:nvPr>
        </p:nvSpPr>
        <p:spPr>
          <a:xfrm>
            <a:off x="2971800" y="152400"/>
            <a:ext cx="5507831" cy="892969"/>
          </a:xfrm>
        </p:spPr>
        <p:txBody>
          <a:bodyPr/>
          <a:lstStyle/>
          <a:p>
            <a:r>
              <a:rPr lang="en-US" sz="2400" dirty="0">
                <a:solidFill>
                  <a:srgbClr val="FF0000"/>
                </a:solidFill>
              </a:rPr>
              <a:t>625 STOS/DOO Critical Components</a:t>
            </a:r>
            <a:br>
              <a:rPr lang="en-US" sz="2400" dirty="0">
                <a:solidFill>
                  <a:srgbClr val="FF0000"/>
                </a:solidFill>
              </a:rPr>
            </a:br>
            <a:r>
              <a:rPr lang="en-US" sz="2400" dirty="0">
                <a:solidFill>
                  <a:srgbClr val="FF0000"/>
                </a:solidFill>
              </a:rPr>
              <a:t>Installed in Equipment Rack</a:t>
            </a:r>
          </a:p>
        </p:txBody>
      </p:sp>
      <p:sp>
        <p:nvSpPr>
          <p:cNvPr id="5" name="Rectangle 7"/>
          <p:cNvSpPr txBox="1">
            <a:spLocks noChangeArrowheads="1"/>
          </p:cNvSpPr>
          <p:nvPr/>
        </p:nvSpPr>
        <p:spPr>
          <a:xfrm>
            <a:off x="7134225" y="5750719"/>
            <a:ext cx="857250" cy="228600"/>
          </a:xfrm>
          <a:prstGeom prst="rect">
            <a:avLst/>
          </a:prstGeom>
          <a:noFill/>
        </p:spPr>
        <p:txBody>
          <a:bodyPr/>
          <a:lstStyle/>
          <a:p>
            <a:pPr algn="r" fontAlgn="base">
              <a:spcBef>
                <a:spcPct val="0"/>
              </a:spcBef>
              <a:spcAft>
                <a:spcPct val="0"/>
              </a:spcAft>
              <a:defRPr/>
            </a:pPr>
            <a:fld id="{403831E9-71BB-4E9C-BECE-93EA125674B9}" type="slidenum">
              <a:rPr lang="en-US" sz="750">
                <a:solidFill>
                  <a:srgbClr val="808080"/>
                </a:solidFill>
              </a:rPr>
              <a:pPr algn="r" fontAlgn="base">
                <a:spcBef>
                  <a:spcPct val="0"/>
                </a:spcBef>
                <a:spcAft>
                  <a:spcPct val="0"/>
                </a:spcAft>
                <a:defRPr/>
              </a:pPr>
              <a:t>41</a:t>
            </a:fld>
            <a:endParaRPr lang="en-US" sz="750" dirty="0">
              <a:solidFill>
                <a:srgbClr val="808080"/>
              </a:solidFill>
            </a:endParaRPr>
          </a:p>
        </p:txBody>
      </p:sp>
      <p:pic>
        <p:nvPicPr>
          <p:cNvPr id="6" name="Content Placeholder 3" descr="IMG_0784.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24412" y="1885950"/>
            <a:ext cx="5109814" cy="3757613"/>
          </a:xfrm>
          <a:prstGeom prst="rect">
            <a:avLst/>
          </a:prstGeom>
        </p:spPr>
      </p:pic>
    </p:spTree>
    <p:extLst>
      <p:ext uri="{BB962C8B-B14F-4D97-AF65-F5344CB8AC3E}">
        <p14:creationId xmlns:p14="http://schemas.microsoft.com/office/powerpoint/2010/main" val="2681547445"/>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436688" y="0"/>
            <a:ext cx="7343775" cy="1176338"/>
          </a:xfrm>
        </p:spPr>
        <p:txBody>
          <a:bodyPr/>
          <a:lstStyle/>
          <a:p>
            <a:r>
              <a:rPr lang="en-US" dirty="0"/>
              <a:t>Nuclear Weapons Surety</a:t>
            </a:r>
            <a:br>
              <a:rPr lang="en-US" dirty="0"/>
            </a:br>
            <a:r>
              <a:rPr lang="en-US" sz="3200" dirty="0" smtClean="0"/>
              <a:t>Two-Person Concept</a:t>
            </a:r>
          </a:p>
        </p:txBody>
      </p:sp>
      <p:sp>
        <p:nvSpPr>
          <p:cNvPr id="4" name="Content Placeholder 2"/>
          <p:cNvSpPr txBox="1">
            <a:spLocks/>
          </p:cNvSpPr>
          <p:nvPr/>
        </p:nvSpPr>
        <p:spPr>
          <a:xfrm>
            <a:off x="310356" y="1457325"/>
            <a:ext cx="8523288" cy="4791075"/>
          </a:xfrm>
          <a:prstGeom prst="rect">
            <a:avLst/>
          </a:prstGeom>
        </p:spPr>
        <p:txBody>
          <a:bodyPr/>
          <a:lstStyle/>
          <a:p>
            <a:pPr marL="285750" lvl="1" indent="-285750" eaLnBrk="0" hangingPunct="0">
              <a:spcBef>
                <a:spcPts val="60"/>
              </a:spcBef>
              <a:buClr>
                <a:schemeClr val="accent2">
                  <a:lumMod val="50000"/>
                </a:schemeClr>
              </a:buClr>
              <a:buSzPct val="80000"/>
              <a:buFont typeface="Wingdings" pitchFamily="2" charset="2"/>
              <a:buChar char="n"/>
              <a:defRPr/>
            </a:pPr>
            <a:r>
              <a:rPr lang="en-US" sz="2000" b="1" dirty="0" smtClean="0"/>
              <a:t>Two-Person Concept – Two authorized personnel granted access to nuclear weapons, weapon systems, or critical components</a:t>
            </a:r>
          </a:p>
          <a:p>
            <a:pPr marL="285750" lvl="1" indent="-285750" eaLnBrk="0" hangingPunct="0">
              <a:spcBef>
                <a:spcPts val="60"/>
              </a:spcBef>
              <a:buClr>
                <a:schemeClr val="accent2">
                  <a:lumMod val="50000"/>
                </a:schemeClr>
              </a:buClr>
              <a:buSzPct val="80000"/>
              <a:buFont typeface="Wingdings" pitchFamily="2" charset="2"/>
              <a:buChar char="n"/>
              <a:defRPr/>
            </a:pPr>
            <a:endParaRPr lang="en-US" sz="800" b="1" dirty="0" smtClean="0"/>
          </a:p>
          <a:p>
            <a:pPr marL="742950" lvl="2" indent="-285750" eaLnBrk="0" hangingPunct="0">
              <a:spcBef>
                <a:spcPts val="60"/>
              </a:spcBef>
              <a:buClr>
                <a:schemeClr val="accent2">
                  <a:lumMod val="50000"/>
                </a:schemeClr>
              </a:buClr>
              <a:buSzPct val="80000"/>
              <a:buFont typeface="Wingdings" pitchFamily="2" charset="2"/>
              <a:buChar char="n"/>
              <a:defRPr/>
            </a:pPr>
            <a:r>
              <a:rPr lang="en-US" sz="2000" b="1" dirty="0" smtClean="0"/>
              <a:t>Ensures that a </a:t>
            </a:r>
            <a:r>
              <a:rPr lang="en-US" sz="2000" b="1" dirty="0"/>
              <a:t>lone individual is denied access to nuclear weapons, nuclear weapon systems or </a:t>
            </a:r>
            <a:r>
              <a:rPr lang="en-US" sz="2000" b="1" dirty="0" smtClean="0"/>
              <a:t>critical </a:t>
            </a:r>
            <a:r>
              <a:rPr lang="en-US" sz="2000" b="1" dirty="0"/>
              <a:t>components </a:t>
            </a:r>
            <a:endParaRPr lang="en-US" sz="2000" b="1" dirty="0" smtClean="0"/>
          </a:p>
          <a:p>
            <a:pPr marL="742950" lvl="2" indent="-285750" eaLnBrk="0" hangingPunct="0">
              <a:spcBef>
                <a:spcPts val="60"/>
              </a:spcBef>
              <a:buClr>
                <a:schemeClr val="accent2">
                  <a:lumMod val="50000"/>
                </a:schemeClr>
              </a:buClr>
              <a:buSzPct val="80000"/>
              <a:buFont typeface="Wingdings" pitchFamily="2" charset="2"/>
              <a:buChar char="n"/>
              <a:defRPr/>
            </a:pPr>
            <a:endParaRPr lang="en-US" sz="800" b="1" dirty="0" smtClean="0"/>
          </a:p>
          <a:p>
            <a:pPr marL="742950" lvl="2" indent="-285750" eaLnBrk="0" hangingPunct="0">
              <a:spcBef>
                <a:spcPts val="60"/>
              </a:spcBef>
              <a:buClr>
                <a:schemeClr val="accent2">
                  <a:lumMod val="50000"/>
                </a:schemeClr>
              </a:buClr>
              <a:buSzPct val="80000"/>
              <a:buFont typeface="Wingdings" pitchFamily="2" charset="2"/>
              <a:buChar char="n"/>
              <a:defRPr/>
            </a:pPr>
            <a:r>
              <a:rPr lang="en-US" sz="2000" b="1" dirty="0" smtClean="0"/>
              <a:t>Prevents a lone individual from performing an incorrect or unauthorized act or tampering with nuclear weapons, weapon systems or critical components</a:t>
            </a:r>
          </a:p>
          <a:p>
            <a:pPr marL="742950" lvl="2" indent="-285750" eaLnBrk="0" hangingPunct="0">
              <a:spcBef>
                <a:spcPts val="60"/>
              </a:spcBef>
              <a:buClr>
                <a:schemeClr val="accent2">
                  <a:lumMod val="50000"/>
                </a:schemeClr>
              </a:buClr>
              <a:buSzPct val="80000"/>
              <a:buFont typeface="Wingdings" pitchFamily="2" charset="2"/>
              <a:buChar char="n"/>
              <a:defRPr/>
            </a:pPr>
            <a:endParaRPr lang="en-US" sz="800" b="1" dirty="0" smtClean="0"/>
          </a:p>
          <a:p>
            <a:pPr marL="285750" lvl="1" indent="-285750" eaLnBrk="0" hangingPunct="0">
              <a:spcBef>
                <a:spcPts val="60"/>
              </a:spcBef>
              <a:buClr>
                <a:schemeClr val="accent2">
                  <a:lumMod val="50000"/>
                </a:schemeClr>
              </a:buClr>
              <a:buSzPct val="80000"/>
              <a:buFont typeface="Wingdings" pitchFamily="2" charset="2"/>
              <a:buChar char="n"/>
              <a:defRPr/>
            </a:pPr>
            <a:r>
              <a:rPr lang="en-US" sz="2000" b="1" dirty="0" smtClean="0"/>
              <a:t>Team </a:t>
            </a:r>
            <a:r>
              <a:rPr lang="en-US" sz="2000" b="1" dirty="0"/>
              <a:t>consists of at least two </a:t>
            </a:r>
            <a:r>
              <a:rPr lang="en-US" sz="2000" b="1" dirty="0" smtClean="0"/>
              <a:t>individuals who</a:t>
            </a:r>
            <a:r>
              <a:rPr lang="en-US" sz="2000" b="1" dirty="0"/>
              <a:t>: </a:t>
            </a:r>
            <a:endParaRPr lang="en-US" sz="2000" b="1" dirty="0" smtClean="0"/>
          </a:p>
          <a:p>
            <a:pPr marL="285750" lvl="1" indent="-285750" eaLnBrk="0" hangingPunct="0">
              <a:spcBef>
                <a:spcPts val="60"/>
              </a:spcBef>
              <a:buClr>
                <a:schemeClr val="accent2">
                  <a:lumMod val="50000"/>
                </a:schemeClr>
              </a:buClr>
              <a:buSzPct val="80000"/>
              <a:buFont typeface="Wingdings" pitchFamily="2" charset="2"/>
              <a:buChar char="n"/>
              <a:defRPr/>
            </a:pPr>
            <a:endParaRPr lang="en-US" sz="800" b="1" dirty="0" smtClean="0"/>
          </a:p>
          <a:p>
            <a:pPr marL="742950" lvl="2" indent="-285750" eaLnBrk="0" hangingPunct="0">
              <a:spcBef>
                <a:spcPts val="60"/>
              </a:spcBef>
              <a:buClr>
                <a:schemeClr val="accent2">
                  <a:lumMod val="50000"/>
                </a:schemeClr>
              </a:buClr>
              <a:buSzPct val="80000"/>
              <a:buFont typeface="Wingdings" pitchFamily="2" charset="2"/>
              <a:buChar char="n"/>
              <a:defRPr/>
            </a:pPr>
            <a:r>
              <a:rPr lang="en-US" sz="2000" b="1" dirty="0" smtClean="0"/>
              <a:t>Are PRAP certified IAW </a:t>
            </a:r>
            <a:r>
              <a:rPr lang="en-US" sz="2000" b="1" dirty="0"/>
              <a:t>DoD </a:t>
            </a:r>
            <a:r>
              <a:rPr lang="en-US" sz="2000" b="1" dirty="0" smtClean="0"/>
              <a:t>5210.42R &amp; AFMAN 13-501</a:t>
            </a:r>
          </a:p>
          <a:p>
            <a:pPr marL="742950" lvl="2" indent="-285750" eaLnBrk="0" hangingPunct="0">
              <a:spcBef>
                <a:spcPts val="60"/>
              </a:spcBef>
              <a:buClr>
                <a:schemeClr val="accent2">
                  <a:lumMod val="50000"/>
                </a:schemeClr>
              </a:buClr>
              <a:buSzPct val="80000"/>
              <a:buFont typeface="Wingdings" pitchFamily="2" charset="2"/>
              <a:buChar char="n"/>
              <a:defRPr/>
            </a:pPr>
            <a:r>
              <a:rPr lang="en-US" sz="2000" b="1" dirty="0" smtClean="0"/>
              <a:t>Know </a:t>
            </a:r>
            <a:r>
              <a:rPr lang="en-US" sz="2000" b="1" dirty="0"/>
              <a:t>the nuclear surety requirements of the task they perform </a:t>
            </a:r>
            <a:endParaRPr lang="en-US" sz="2000" b="1" dirty="0" smtClean="0"/>
          </a:p>
          <a:p>
            <a:pPr marL="742950" lvl="2" indent="-285750" eaLnBrk="0" hangingPunct="0">
              <a:spcBef>
                <a:spcPts val="60"/>
              </a:spcBef>
              <a:buClr>
                <a:schemeClr val="accent2">
                  <a:lumMod val="50000"/>
                </a:schemeClr>
              </a:buClr>
              <a:buSzPct val="80000"/>
              <a:buFont typeface="Wingdings" pitchFamily="2" charset="2"/>
              <a:buChar char="n"/>
              <a:defRPr/>
            </a:pPr>
            <a:r>
              <a:rPr lang="en-US" sz="2000" b="1" dirty="0" smtClean="0"/>
              <a:t>Can detect </a:t>
            </a:r>
            <a:r>
              <a:rPr lang="en-US" sz="2000" b="1" dirty="0"/>
              <a:t>an incorrect act or unauthorized procedure </a:t>
            </a:r>
            <a:endParaRPr lang="en-US" sz="2000" b="1" dirty="0" smtClean="0"/>
          </a:p>
          <a:p>
            <a:pPr marL="742950" lvl="2" indent="-285750" eaLnBrk="0" hangingPunct="0">
              <a:spcBef>
                <a:spcPts val="60"/>
              </a:spcBef>
              <a:buClr>
                <a:schemeClr val="accent2">
                  <a:lumMod val="50000"/>
                </a:schemeClr>
              </a:buClr>
              <a:buSzPct val="80000"/>
              <a:buFont typeface="Wingdings" pitchFamily="2" charset="2"/>
              <a:buChar char="n"/>
              <a:defRPr/>
            </a:pPr>
            <a:r>
              <a:rPr lang="en-US" sz="2000" b="1" dirty="0" smtClean="0"/>
              <a:t>Successfully </a:t>
            </a:r>
            <a:r>
              <a:rPr lang="en-US" sz="2000" b="1" dirty="0"/>
              <a:t>completed nuclear surety training IAW AFI </a:t>
            </a:r>
            <a:r>
              <a:rPr lang="en-US" sz="2000" b="1" dirty="0" smtClean="0"/>
              <a:t>91-101</a:t>
            </a:r>
          </a:p>
          <a:p>
            <a:pPr marL="742950" lvl="2" indent="-285750" eaLnBrk="0" hangingPunct="0">
              <a:spcBef>
                <a:spcPts val="60"/>
              </a:spcBef>
              <a:buClr>
                <a:schemeClr val="accent2">
                  <a:lumMod val="50000"/>
                </a:schemeClr>
              </a:buClr>
              <a:buSzPct val="80000"/>
              <a:buFont typeface="Wingdings" pitchFamily="2" charset="2"/>
              <a:buChar char="n"/>
              <a:defRPr/>
            </a:pPr>
            <a:r>
              <a:rPr lang="en-US" sz="2000" b="1" dirty="0"/>
              <a:t>Are designated to perform the required task </a:t>
            </a:r>
            <a:endParaRPr lang="en-US" sz="2000" b="1" dirty="0" smtClean="0"/>
          </a:p>
          <a:p>
            <a:pPr marL="1200150" lvl="3"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p:txBody>
      </p:sp>
      <p:sp>
        <p:nvSpPr>
          <p:cNvPr id="3" name="Slide Number Placeholder 2"/>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42</a:t>
            </a:fld>
            <a:endParaRPr lang="en-US" dirty="0">
              <a:solidFill>
                <a:srgbClr val="808080"/>
              </a:solidFill>
            </a:endParaRPr>
          </a:p>
        </p:txBody>
      </p:sp>
    </p:spTree>
    <p:extLst>
      <p:ext uri="{BB962C8B-B14F-4D97-AF65-F5344CB8AC3E}">
        <p14:creationId xmlns:p14="http://schemas.microsoft.com/office/powerpoint/2010/main" val="3418993518"/>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1436688" y="0"/>
            <a:ext cx="7343775" cy="1176338"/>
          </a:xfrm>
        </p:spPr>
        <p:txBody>
          <a:bodyPr/>
          <a:lstStyle/>
          <a:p>
            <a:r>
              <a:rPr lang="en-US" dirty="0"/>
              <a:t>Nuclear Weapons Surety</a:t>
            </a:r>
            <a:br>
              <a:rPr lang="en-US" dirty="0"/>
            </a:br>
            <a:r>
              <a:rPr lang="en-US" sz="3200" dirty="0" smtClean="0">
                <a:latin typeface="Arial" charset="0"/>
              </a:rPr>
              <a:t>Sole </a:t>
            </a:r>
            <a:r>
              <a:rPr lang="en-US" sz="3200" dirty="0">
                <a:latin typeface="Arial" charset="0"/>
              </a:rPr>
              <a:t>Vouching Authority </a:t>
            </a:r>
            <a:endParaRPr lang="en-US" dirty="0" smtClean="0"/>
          </a:p>
        </p:txBody>
      </p:sp>
      <p:sp>
        <p:nvSpPr>
          <p:cNvPr id="4" name="Content Placeholder 2"/>
          <p:cNvSpPr txBox="1">
            <a:spLocks/>
          </p:cNvSpPr>
          <p:nvPr/>
        </p:nvSpPr>
        <p:spPr>
          <a:xfrm>
            <a:off x="304800" y="1447800"/>
            <a:ext cx="8534400" cy="4862514"/>
          </a:xfrm>
          <a:prstGeom prst="rect">
            <a:avLst/>
          </a:prstGeom>
        </p:spPr>
        <p:txBody>
          <a:bodyPr/>
          <a:lstStyle/>
          <a:p>
            <a:pPr marL="342900" indent="-342900" eaLnBrk="0" hangingPunct="0">
              <a:spcBef>
                <a:spcPts val="60"/>
              </a:spcBef>
              <a:buClr>
                <a:schemeClr val="accent2">
                  <a:lumMod val="50000"/>
                </a:schemeClr>
              </a:buClr>
              <a:buSzPct val="140000"/>
              <a:buFont typeface="Wingdings" panose="05000000000000000000" pitchFamily="2" charset="2"/>
              <a:buChar char="§"/>
              <a:defRPr/>
            </a:pPr>
            <a:r>
              <a:rPr lang="en-US" sz="2000" b="1" kern="0" dirty="0" smtClean="0"/>
              <a:t>Exclusion </a:t>
            </a:r>
            <a:r>
              <a:rPr lang="en-US" sz="2000" b="1" kern="0" dirty="0"/>
              <a:t>area </a:t>
            </a:r>
            <a:r>
              <a:rPr lang="en-US" sz="2000" b="1" kern="0" dirty="0" smtClean="0"/>
              <a:t>entry requires both </a:t>
            </a:r>
            <a:r>
              <a:rPr lang="en-US" sz="2000" b="1" kern="0" dirty="0"/>
              <a:t>the Entry </a:t>
            </a:r>
            <a:r>
              <a:rPr lang="en-US" sz="2000" b="1" kern="0" dirty="0" smtClean="0"/>
              <a:t>Controller and Sole </a:t>
            </a:r>
            <a:r>
              <a:rPr lang="en-US" sz="2000" b="1" kern="0" dirty="0"/>
              <a:t>Vouching Authority (SVA</a:t>
            </a:r>
            <a:r>
              <a:rPr lang="en-US" sz="2000" b="1" kern="0" dirty="0" smtClean="0"/>
              <a:t>)</a:t>
            </a:r>
            <a:r>
              <a:rPr lang="en-US" sz="2000" b="1" kern="0" dirty="0"/>
              <a:t> approval </a:t>
            </a:r>
            <a:endParaRPr lang="en-US" sz="2000" b="1" kern="0" dirty="0" smtClean="0"/>
          </a:p>
          <a:p>
            <a:pPr marL="342900" indent="-342900" eaLnBrk="0" hangingPunct="0">
              <a:spcBef>
                <a:spcPts val="60"/>
              </a:spcBef>
              <a:buClr>
                <a:schemeClr val="accent2">
                  <a:lumMod val="50000"/>
                </a:schemeClr>
              </a:buClr>
              <a:buSzPct val="140000"/>
              <a:buFont typeface="Wingdings" panose="05000000000000000000" pitchFamily="2" charset="2"/>
              <a:buChar char="§"/>
              <a:defRPr/>
            </a:pPr>
            <a:endParaRPr lang="en-US" sz="800" b="1" kern="0" dirty="0"/>
          </a:p>
          <a:p>
            <a:pPr marL="342900" indent="-342900" eaLnBrk="0" hangingPunct="0">
              <a:spcBef>
                <a:spcPts val="60"/>
              </a:spcBef>
              <a:buClr>
                <a:schemeClr val="accent2">
                  <a:lumMod val="50000"/>
                </a:schemeClr>
              </a:buClr>
              <a:buSzPct val="140000"/>
              <a:buFont typeface="Wingdings" panose="05000000000000000000" pitchFamily="2" charset="2"/>
              <a:buChar char="§"/>
              <a:defRPr/>
            </a:pPr>
            <a:r>
              <a:rPr lang="en-US" sz="2000" b="1" kern="0" dirty="0" smtClean="0"/>
              <a:t>There is only one SVA per exclusion area </a:t>
            </a:r>
          </a:p>
          <a:p>
            <a:pPr marL="342900" indent="-342900" eaLnBrk="0" hangingPunct="0">
              <a:spcBef>
                <a:spcPts val="60"/>
              </a:spcBef>
              <a:buClr>
                <a:schemeClr val="accent2">
                  <a:lumMod val="50000"/>
                </a:schemeClr>
              </a:buClr>
              <a:buSzPct val="140000"/>
              <a:buFont typeface="Wingdings" panose="05000000000000000000" pitchFamily="2" charset="2"/>
              <a:buChar char="§"/>
              <a:defRPr/>
            </a:pPr>
            <a:endParaRPr lang="en-US" sz="800" b="1" kern="0" dirty="0" smtClean="0"/>
          </a:p>
          <a:p>
            <a:pPr marL="285750" indent="-285750" eaLnBrk="0" hangingPunct="0">
              <a:spcBef>
                <a:spcPts val="60"/>
              </a:spcBef>
              <a:buClr>
                <a:schemeClr val="accent2">
                  <a:lumMod val="50000"/>
                </a:schemeClr>
              </a:buClr>
              <a:buSzPct val="140000"/>
              <a:buFont typeface="Wingdings" pitchFamily="2" charset="2"/>
              <a:buChar char="§"/>
              <a:defRPr/>
            </a:pPr>
            <a:r>
              <a:rPr lang="en-US" sz="2000" b="1" kern="0" dirty="0" smtClean="0"/>
              <a:t>The </a:t>
            </a:r>
            <a:r>
              <a:rPr lang="en-US" sz="2000" b="1" dirty="0" smtClean="0"/>
              <a:t>SVA</a:t>
            </a:r>
          </a:p>
          <a:p>
            <a:pPr marL="285750" indent="-285750" eaLnBrk="0" hangingPunct="0">
              <a:spcBef>
                <a:spcPts val="60"/>
              </a:spcBef>
              <a:buClr>
                <a:schemeClr val="accent2">
                  <a:lumMod val="50000"/>
                </a:schemeClr>
              </a:buClr>
              <a:buSzPct val="140000"/>
              <a:buFont typeface="Wingdings" pitchFamily="2" charset="2"/>
              <a:buChar char="§"/>
              <a:defRPr/>
            </a:pPr>
            <a:endParaRPr lang="en-US" sz="800" b="1" dirty="0" smtClean="0"/>
          </a:p>
          <a:p>
            <a:pPr marL="685800" lvl="1" indent="-285750" eaLnBrk="0" hangingPunct="0">
              <a:spcBef>
                <a:spcPts val="30"/>
              </a:spcBef>
              <a:buClr>
                <a:schemeClr val="accent2">
                  <a:lumMod val="50000"/>
                </a:schemeClr>
              </a:buClr>
              <a:buSzPct val="140000"/>
              <a:buFont typeface="Wingdings" pitchFamily="2" charset="2"/>
              <a:buChar char="§"/>
              <a:defRPr/>
            </a:pPr>
            <a:r>
              <a:rPr lang="en-US" sz="2000" b="1" dirty="0" smtClean="0"/>
              <a:t>Identifies individuals attempting to gain entry, validates need for entry, validates authorization</a:t>
            </a:r>
          </a:p>
          <a:p>
            <a:pPr marL="685800" lvl="1" indent="-285750" eaLnBrk="0" hangingPunct="0">
              <a:spcBef>
                <a:spcPts val="30"/>
              </a:spcBef>
              <a:buClr>
                <a:schemeClr val="accent2">
                  <a:lumMod val="50000"/>
                </a:schemeClr>
              </a:buClr>
              <a:buSzPct val="140000"/>
              <a:buFont typeface="Wingdings" pitchFamily="2" charset="2"/>
              <a:buChar char="§"/>
              <a:defRPr/>
            </a:pPr>
            <a:endParaRPr lang="en-US" sz="800" b="1" dirty="0" smtClean="0"/>
          </a:p>
          <a:p>
            <a:pPr marL="685800" lvl="1" indent="-285750" eaLnBrk="0" hangingPunct="0">
              <a:spcBef>
                <a:spcPts val="30"/>
              </a:spcBef>
              <a:buClr>
                <a:schemeClr val="accent2">
                  <a:lumMod val="50000"/>
                </a:schemeClr>
              </a:buClr>
              <a:buSzPct val="140000"/>
              <a:buFont typeface="Wingdings" pitchFamily="2" charset="2"/>
              <a:buChar char="§"/>
              <a:defRPr/>
            </a:pPr>
            <a:r>
              <a:rPr lang="en-US" sz="2000" b="1" dirty="0" smtClean="0"/>
              <a:t>May hand off responsibility to another individual provided both individuals jointly recognize the change</a:t>
            </a:r>
          </a:p>
          <a:p>
            <a:pPr marL="742950" lvl="1" indent="-285750" eaLnBrk="0" hangingPunct="0">
              <a:spcBef>
                <a:spcPct val="20000"/>
              </a:spcBef>
              <a:buClr>
                <a:schemeClr val="accent2">
                  <a:lumMod val="50000"/>
                </a:schemeClr>
              </a:buClr>
              <a:buSzPct val="80000"/>
              <a:buFont typeface="Wingdings" pitchFamily="2" charset="2"/>
              <a:buChar char="n"/>
              <a:defRPr/>
            </a:pPr>
            <a:endParaRPr lang="en-US" sz="2000" b="1" kern="0" dirty="0"/>
          </a:p>
        </p:txBody>
      </p:sp>
      <p:sp>
        <p:nvSpPr>
          <p:cNvPr id="5" name="Rectangle 7"/>
          <p:cNvSpPr txBox="1">
            <a:spLocks noChangeArrowheads="1"/>
          </p:cNvSpPr>
          <p:nvPr/>
        </p:nvSpPr>
        <p:spPr>
          <a:xfrm>
            <a:off x="7988300" y="6524625"/>
            <a:ext cx="1143000" cy="304800"/>
          </a:xfrm>
          <a:prstGeom prst="rect">
            <a:avLst/>
          </a:prstGeom>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3831E9-71BB-4E9C-BECE-93EA125674B9}" type="slidenum">
              <a:rPr kumimoji="0" lang="en-US" sz="1000" b="0" i="0" u="none" strike="noStrike" kern="1200" cap="none" spc="0" normalizeH="0" baseline="0" noProof="0" smtClean="0">
                <a:ln>
                  <a:noFill/>
                </a:ln>
                <a:solidFill>
                  <a:schemeClr val="bg2"/>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sz="1000" b="0" i="0" u="none" strike="noStrike" kern="1200" cap="none" spc="0" normalizeH="0" baseline="0" noProof="0" dirty="0" smtClean="0">
              <a:ln>
                <a:noFill/>
              </a:ln>
              <a:solidFill>
                <a:schemeClr val="bg2"/>
              </a:solidFill>
              <a:effectLst/>
              <a:uLnTx/>
              <a:uFillTx/>
              <a:latin typeface="Arial" pitchFamily="34" charset="0"/>
              <a:ea typeface="+mn-ea"/>
              <a:cs typeface="+mn-cs"/>
            </a:endParaRPr>
          </a:p>
        </p:txBody>
      </p:sp>
    </p:spTree>
    <p:extLst>
      <p:ext uri="{BB962C8B-B14F-4D97-AF65-F5344CB8AC3E}">
        <p14:creationId xmlns:p14="http://schemas.microsoft.com/office/powerpoint/2010/main" val="2858336575"/>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88938" y="1457325"/>
            <a:ext cx="8374062" cy="4791075"/>
          </a:xfrm>
          <a:prstGeom prst="rect">
            <a:avLst/>
          </a:prstGeom>
        </p:spPr>
        <p:txBody>
          <a:bodyPr/>
          <a:lstStyle/>
          <a:p>
            <a:pPr marL="285750" lvl="1" indent="-285750" eaLnBrk="0" hangingPunct="0">
              <a:spcBef>
                <a:spcPts val="60"/>
              </a:spcBef>
              <a:buClr>
                <a:schemeClr val="accent2">
                  <a:lumMod val="50000"/>
                </a:schemeClr>
              </a:buClr>
              <a:buSzPct val="80000"/>
              <a:buFont typeface="Wingdings" pitchFamily="2" charset="2"/>
              <a:buChar char="n"/>
              <a:defRPr/>
            </a:pPr>
            <a:r>
              <a:rPr lang="en-US" sz="2000" b="1" dirty="0"/>
              <a:t>National Defense Area (NDA) established off base to protect       PL 1–3 resources and classified </a:t>
            </a:r>
            <a:r>
              <a:rPr lang="en-US" sz="2000" b="1" dirty="0" smtClean="0"/>
              <a:t>material</a:t>
            </a:r>
          </a:p>
          <a:p>
            <a:pPr marL="285750" lvl="1" indent="-285750" eaLnBrk="0" hangingPunct="0">
              <a:spcBef>
                <a:spcPts val="60"/>
              </a:spcBef>
              <a:buClr>
                <a:schemeClr val="accent2">
                  <a:lumMod val="50000"/>
                </a:schemeClr>
              </a:buClr>
              <a:buSzPct val="80000"/>
              <a:buFont typeface="Wingdings" pitchFamily="2" charset="2"/>
              <a:buChar char="n"/>
              <a:defRPr/>
            </a:pPr>
            <a:endParaRPr lang="en-US" sz="800" b="1" dirty="0"/>
          </a:p>
          <a:p>
            <a:pPr marL="685800" lvl="2" indent="-283464" eaLnBrk="0" hangingPunct="0">
              <a:spcBef>
                <a:spcPts val="30"/>
              </a:spcBef>
              <a:buClr>
                <a:schemeClr val="accent2">
                  <a:lumMod val="50000"/>
                </a:schemeClr>
              </a:buClr>
              <a:buSzPct val="80000"/>
              <a:buFont typeface="Wingdings" pitchFamily="2" charset="2"/>
              <a:buChar char="n"/>
              <a:defRPr/>
            </a:pPr>
            <a:r>
              <a:rPr lang="en-US" sz="2000" b="1" dirty="0" smtClean="0"/>
              <a:t>Private </a:t>
            </a:r>
            <a:r>
              <a:rPr lang="en-US" sz="2000" b="1" dirty="0"/>
              <a:t>lands come under the temporary jurisdiction of the Air Force (</a:t>
            </a:r>
            <a:r>
              <a:rPr lang="en-US" sz="2000" b="1" dirty="0" smtClean="0"/>
              <a:t>DoD)</a:t>
            </a:r>
          </a:p>
          <a:p>
            <a:pPr marL="685800" lvl="2" indent="-283464" eaLnBrk="0" hangingPunct="0">
              <a:spcBef>
                <a:spcPts val="30"/>
              </a:spcBef>
              <a:buClr>
                <a:schemeClr val="accent2">
                  <a:lumMod val="50000"/>
                </a:schemeClr>
              </a:buClr>
              <a:buSzPct val="80000"/>
              <a:buFont typeface="Wingdings" pitchFamily="2" charset="2"/>
              <a:buChar char="n"/>
              <a:defRPr/>
            </a:pPr>
            <a:endParaRPr lang="en-US" sz="800" b="1" dirty="0" smtClean="0"/>
          </a:p>
          <a:p>
            <a:pPr marL="685800" lvl="2" indent="-283464" eaLnBrk="0" hangingPunct="0">
              <a:spcBef>
                <a:spcPts val="30"/>
              </a:spcBef>
              <a:buClr>
                <a:schemeClr val="accent2">
                  <a:lumMod val="50000"/>
                </a:schemeClr>
              </a:buClr>
              <a:buSzPct val="80000"/>
              <a:buFont typeface="Wingdings" pitchFamily="2" charset="2"/>
              <a:buChar char="n"/>
              <a:defRPr/>
            </a:pPr>
            <a:r>
              <a:rPr lang="en-US" sz="2000" b="1" dirty="0" smtClean="0"/>
              <a:t>CONUS </a:t>
            </a:r>
            <a:r>
              <a:rPr lang="en-US" sz="2000" b="1" dirty="0"/>
              <a:t>only  </a:t>
            </a:r>
            <a:endParaRPr lang="en-US" sz="2000" b="1" dirty="0" smtClean="0"/>
          </a:p>
          <a:p>
            <a:pPr marL="685800" lvl="2" indent="-283464" eaLnBrk="0" hangingPunct="0">
              <a:spcBef>
                <a:spcPts val="30"/>
              </a:spcBef>
              <a:buClr>
                <a:schemeClr val="accent2">
                  <a:lumMod val="50000"/>
                </a:schemeClr>
              </a:buClr>
              <a:buSzPct val="80000"/>
              <a:buFont typeface="Wingdings" pitchFamily="2" charset="2"/>
              <a:buChar char="n"/>
              <a:defRPr/>
            </a:pPr>
            <a:endParaRPr lang="en-US" sz="800" b="1" dirty="0"/>
          </a:p>
          <a:p>
            <a:pPr marL="685800" lvl="2" indent="-283464" eaLnBrk="0" hangingPunct="0">
              <a:spcBef>
                <a:spcPts val="30"/>
              </a:spcBef>
              <a:buClr>
                <a:schemeClr val="accent2">
                  <a:lumMod val="50000"/>
                </a:schemeClr>
              </a:buClr>
              <a:buSzPct val="80000"/>
              <a:buFont typeface="Wingdings" pitchFamily="2" charset="2"/>
              <a:buChar char="n"/>
              <a:defRPr/>
            </a:pPr>
            <a:r>
              <a:rPr lang="en-US" sz="2000" b="1" dirty="0" smtClean="0"/>
              <a:t>OCONUS </a:t>
            </a:r>
            <a:r>
              <a:rPr lang="en-US" sz="2000" b="1" dirty="0"/>
              <a:t>units follow host nation </a:t>
            </a:r>
            <a:r>
              <a:rPr lang="en-US" sz="2000" b="1" dirty="0" smtClean="0"/>
              <a:t>agreements</a:t>
            </a:r>
          </a:p>
          <a:p>
            <a:pPr marL="685800" lvl="2" indent="-283464" eaLnBrk="0" hangingPunct="0">
              <a:spcBef>
                <a:spcPts val="30"/>
              </a:spcBef>
              <a:buClr>
                <a:schemeClr val="accent2">
                  <a:lumMod val="50000"/>
                </a:schemeClr>
              </a:buClr>
              <a:buSzPct val="80000"/>
              <a:buFont typeface="Wingdings" pitchFamily="2" charset="2"/>
              <a:buChar char="n"/>
              <a:defRPr/>
            </a:pPr>
            <a:endParaRPr lang="en-US" sz="800" b="1" dirty="0"/>
          </a:p>
          <a:p>
            <a:pPr marL="285750" lvl="1" indent="-285750" eaLnBrk="0" hangingPunct="0">
              <a:spcBef>
                <a:spcPts val="600"/>
              </a:spcBef>
              <a:buClr>
                <a:schemeClr val="accent2">
                  <a:lumMod val="50000"/>
                </a:schemeClr>
              </a:buClr>
              <a:buSzPct val="80000"/>
              <a:buFont typeface="Wingdings" pitchFamily="2" charset="2"/>
              <a:buChar char="n"/>
              <a:defRPr/>
            </a:pPr>
            <a:r>
              <a:rPr lang="en-US" sz="2000" b="1" dirty="0" smtClean="0"/>
              <a:t>Safe Haven – Temporary storage of Dept. of Energy classified shipments at Dept. of Defense facilities</a:t>
            </a:r>
          </a:p>
          <a:p>
            <a:pPr marL="285750" lvl="1" indent="-285750" eaLnBrk="0" hangingPunct="0">
              <a:spcBef>
                <a:spcPts val="600"/>
              </a:spcBef>
              <a:buClr>
                <a:schemeClr val="accent2">
                  <a:lumMod val="50000"/>
                </a:schemeClr>
              </a:buClr>
              <a:buSzPct val="80000"/>
              <a:buFont typeface="Wingdings" pitchFamily="2" charset="2"/>
              <a:buChar char="n"/>
              <a:defRPr/>
            </a:pPr>
            <a:endParaRPr lang="en-US" sz="800" b="1" dirty="0" smtClean="0"/>
          </a:p>
          <a:p>
            <a:pPr marL="685800" lvl="2" indent="-285750" eaLnBrk="0" hangingPunct="0">
              <a:spcBef>
                <a:spcPts val="60"/>
              </a:spcBef>
              <a:buClr>
                <a:schemeClr val="accent2">
                  <a:lumMod val="50000"/>
                </a:schemeClr>
              </a:buClr>
              <a:buSzPct val="80000"/>
              <a:buFont typeface="Wingdings" pitchFamily="2" charset="2"/>
              <a:buChar char="n"/>
              <a:defRPr/>
            </a:pPr>
            <a:r>
              <a:rPr lang="en-US" sz="2000" b="1" dirty="0" smtClean="0"/>
              <a:t>Ensures safety and security of nuclear material and non-nuclear classified material</a:t>
            </a:r>
          </a:p>
          <a:p>
            <a:pPr marL="685800" lvl="2" indent="-285750" eaLnBrk="0" hangingPunct="0">
              <a:spcBef>
                <a:spcPts val="60"/>
              </a:spcBef>
              <a:buClr>
                <a:schemeClr val="accent2">
                  <a:lumMod val="50000"/>
                </a:schemeClr>
              </a:buClr>
              <a:buSzPct val="80000"/>
              <a:buFont typeface="Wingdings" pitchFamily="2" charset="2"/>
              <a:buChar char="n"/>
              <a:defRPr/>
            </a:pPr>
            <a:endParaRPr lang="en-US" sz="800" b="1" dirty="0" smtClean="0"/>
          </a:p>
          <a:p>
            <a:pPr marL="685800" lvl="2" indent="-285750" eaLnBrk="0" hangingPunct="0">
              <a:spcBef>
                <a:spcPts val="60"/>
              </a:spcBef>
              <a:buClr>
                <a:schemeClr val="accent2">
                  <a:lumMod val="50000"/>
                </a:schemeClr>
              </a:buClr>
              <a:buSzPct val="80000"/>
              <a:buFont typeface="Wingdings" pitchFamily="2" charset="2"/>
              <a:buChar char="n"/>
              <a:defRPr/>
            </a:pPr>
            <a:r>
              <a:rPr lang="en-US" sz="2000" b="1" dirty="0" smtClean="0"/>
              <a:t>May be coordinated in advance or as need arises</a:t>
            </a:r>
          </a:p>
          <a:p>
            <a:pPr marL="685800" lvl="2" indent="-285750" eaLnBrk="0" hangingPunct="0">
              <a:spcBef>
                <a:spcPts val="60"/>
              </a:spcBef>
              <a:buClr>
                <a:schemeClr val="accent2">
                  <a:lumMod val="50000"/>
                </a:schemeClr>
              </a:buClr>
              <a:buSzPct val="80000"/>
              <a:buFont typeface="Wingdings" pitchFamily="2" charset="2"/>
              <a:buChar char="n"/>
              <a:defRPr/>
            </a:pPr>
            <a:endParaRPr lang="en-US" sz="800" b="1" dirty="0" smtClean="0"/>
          </a:p>
          <a:p>
            <a:pPr marL="685800" lvl="2" indent="-285750" eaLnBrk="0" hangingPunct="0">
              <a:spcBef>
                <a:spcPts val="60"/>
              </a:spcBef>
              <a:buClr>
                <a:schemeClr val="accent2">
                  <a:lumMod val="50000"/>
                </a:schemeClr>
              </a:buClr>
              <a:buSzPct val="80000"/>
              <a:buFont typeface="Wingdings" pitchFamily="2" charset="2"/>
              <a:buChar char="n"/>
              <a:defRPr/>
            </a:pPr>
            <a:r>
              <a:rPr lang="en-US" sz="2000" b="1" dirty="0" smtClean="0"/>
              <a:t>CONUS only</a:t>
            </a:r>
          </a:p>
          <a:p>
            <a:pPr marL="742950" lvl="2" indent="-285750" eaLnBrk="0" hangingPunct="0">
              <a:spcBef>
                <a:spcPct val="20000"/>
              </a:spcBef>
              <a:buClr>
                <a:schemeClr val="accent2">
                  <a:lumMod val="50000"/>
                </a:schemeClr>
              </a:buClr>
              <a:buSzPct val="80000"/>
              <a:buFont typeface="Wingdings" pitchFamily="2" charset="2"/>
              <a:buChar char="n"/>
              <a:defRPr/>
            </a:pPr>
            <a:endParaRPr lang="en-US" sz="2000" b="1" dirty="0"/>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1200150" lvl="3"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b="1" dirty="0"/>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1200150" lvl="3"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p:txBody>
      </p:sp>
      <p:sp>
        <p:nvSpPr>
          <p:cNvPr id="21507" name="Title 1"/>
          <p:cNvSpPr>
            <a:spLocks noGrp="1"/>
          </p:cNvSpPr>
          <p:nvPr>
            <p:ph type="title"/>
          </p:nvPr>
        </p:nvSpPr>
        <p:spPr>
          <a:xfrm>
            <a:off x="0" y="0"/>
            <a:ext cx="8853488" cy="1160463"/>
          </a:xfrm>
        </p:spPr>
        <p:txBody>
          <a:bodyPr/>
          <a:lstStyle/>
          <a:p>
            <a:r>
              <a:rPr lang="en-US" dirty="0"/>
              <a:t>Nuclear Weapons Surety</a:t>
            </a:r>
            <a:br>
              <a:rPr lang="en-US" dirty="0"/>
            </a:br>
            <a:r>
              <a:rPr lang="en-US" sz="3200" dirty="0" smtClean="0"/>
              <a:t>National Defense Area / Safe Haven</a:t>
            </a:r>
          </a:p>
        </p:txBody>
      </p:sp>
      <p:sp>
        <p:nvSpPr>
          <p:cNvPr id="3" name="Slide Number Placeholder 2"/>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44</a:t>
            </a:fld>
            <a:endParaRPr lang="en-US" dirty="0">
              <a:solidFill>
                <a:srgbClr val="808080"/>
              </a:solidFill>
            </a:endParaRPr>
          </a:p>
        </p:txBody>
      </p:sp>
    </p:spTree>
    <p:extLst>
      <p:ext uri="{BB962C8B-B14F-4D97-AF65-F5344CB8AC3E}">
        <p14:creationId xmlns:p14="http://schemas.microsoft.com/office/powerpoint/2010/main" val="3220161552"/>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Nuclear Weapon </a:t>
            </a:r>
            <a:r>
              <a:rPr lang="en-US" dirty="0" smtClean="0"/>
              <a:t>Surety</a:t>
            </a:r>
            <a:br>
              <a:rPr lang="en-US" dirty="0" smtClean="0"/>
            </a:br>
            <a:r>
              <a:rPr lang="en-US" sz="3200" dirty="0" smtClean="0"/>
              <a:t>Nuclear Certification Program</a:t>
            </a:r>
            <a:endParaRPr lang="en-US" sz="3200" dirty="0"/>
          </a:p>
        </p:txBody>
      </p:sp>
      <p:sp>
        <p:nvSpPr>
          <p:cNvPr id="3" name="Content Placeholder 2"/>
          <p:cNvSpPr>
            <a:spLocks noGrp="1"/>
          </p:cNvSpPr>
          <p:nvPr>
            <p:ph idx="1"/>
          </p:nvPr>
        </p:nvSpPr>
        <p:spPr>
          <a:xfrm>
            <a:off x="304800" y="1466850"/>
            <a:ext cx="8382000" cy="4324350"/>
          </a:xfrm>
        </p:spPr>
        <p:txBody>
          <a:bodyPr/>
          <a:lstStyle/>
          <a:p>
            <a:pPr>
              <a:spcBef>
                <a:spcPts val="600"/>
              </a:spcBef>
            </a:pPr>
            <a:r>
              <a:rPr lang="en-US" sz="2000" b="1" dirty="0" smtClean="0"/>
              <a:t>All Nuclear Weapon Systems/associated equipment </a:t>
            </a:r>
            <a:r>
              <a:rPr lang="en-US" sz="2000" b="1" dirty="0"/>
              <a:t>are nuclear certified before being fielded </a:t>
            </a:r>
            <a:endParaRPr lang="en-US" sz="2000" b="1" dirty="0" smtClean="0"/>
          </a:p>
          <a:p>
            <a:pPr>
              <a:spcBef>
                <a:spcPts val="600"/>
              </a:spcBef>
            </a:pPr>
            <a:endParaRPr lang="en-US" sz="800" b="1" dirty="0" smtClean="0"/>
          </a:p>
          <a:p>
            <a:pPr lvl="1">
              <a:spcBef>
                <a:spcPts val="300"/>
              </a:spcBef>
            </a:pPr>
            <a:r>
              <a:rPr lang="en-US" sz="2000" b="1" dirty="0" smtClean="0"/>
              <a:t>Includes </a:t>
            </a:r>
            <a:r>
              <a:rPr lang="en-US" sz="2000" b="1" dirty="0"/>
              <a:t>procedures, software, and facilities </a:t>
            </a:r>
            <a:endParaRPr lang="en-US" sz="2000" b="1" dirty="0" smtClean="0"/>
          </a:p>
          <a:p>
            <a:pPr lvl="1">
              <a:spcBef>
                <a:spcPts val="300"/>
              </a:spcBef>
            </a:pPr>
            <a:endParaRPr lang="en-US" sz="800" b="1" dirty="0" smtClean="0"/>
          </a:p>
          <a:p>
            <a:pPr lvl="1">
              <a:spcBef>
                <a:spcPts val="300"/>
              </a:spcBef>
            </a:pPr>
            <a:r>
              <a:rPr lang="en-US" sz="2000" b="1" dirty="0" smtClean="0"/>
              <a:t>Changes/modifications </a:t>
            </a:r>
            <a:r>
              <a:rPr lang="en-US" sz="2000" b="1" dirty="0"/>
              <a:t>to </a:t>
            </a:r>
            <a:r>
              <a:rPr lang="en-US" sz="2000" b="1" dirty="0" smtClean="0"/>
              <a:t>equipment/weapon </a:t>
            </a:r>
            <a:r>
              <a:rPr lang="en-US" sz="2000" b="1" dirty="0"/>
              <a:t>systems are thoroughly reviewed before </a:t>
            </a:r>
            <a:r>
              <a:rPr lang="en-US" sz="2000" b="1" dirty="0" smtClean="0"/>
              <a:t>approval</a:t>
            </a:r>
          </a:p>
          <a:p>
            <a:pPr lvl="1">
              <a:spcBef>
                <a:spcPts val="300"/>
              </a:spcBef>
            </a:pPr>
            <a:endParaRPr lang="en-US" sz="800" b="1" dirty="0" smtClean="0"/>
          </a:p>
          <a:p>
            <a:pPr lvl="1">
              <a:spcBef>
                <a:spcPts val="300"/>
              </a:spcBef>
            </a:pPr>
            <a:r>
              <a:rPr lang="en-US" sz="2000" b="1" dirty="0" smtClean="0"/>
              <a:t>Only nuclear certified equipment can be used for nuclear operations</a:t>
            </a:r>
          </a:p>
          <a:p>
            <a:pPr lvl="1">
              <a:spcBef>
                <a:spcPts val="300"/>
              </a:spcBef>
            </a:pPr>
            <a:endParaRPr lang="en-US" sz="800" b="1" dirty="0" smtClean="0"/>
          </a:p>
          <a:p>
            <a:pPr lvl="1">
              <a:spcBef>
                <a:spcPts val="300"/>
              </a:spcBef>
            </a:pPr>
            <a:r>
              <a:rPr lang="en-US" sz="2000" b="1" dirty="0" smtClean="0"/>
              <a:t>Unauthorized modification(s) can void certification </a:t>
            </a:r>
          </a:p>
          <a:p>
            <a:pPr lvl="1"/>
            <a:endParaRPr lang="en-US" sz="2400" dirty="0"/>
          </a:p>
          <a:p>
            <a:pPr lvl="1"/>
            <a:endParaRPr lang="en-US" sz="2400" dirty="0"/>
          </a:p>
        </p:txBody>
      </p:sp>
      <p:sp>
        <p:nvSpPr>
          <p:cNvPr id="4" name="Slide Number Placeholder 3"/>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45</a:t>
            </a:fld>
            <a:endParaRPr lang="en-US" dirty="0">
              <a:solidFill>
                <a:srgbClr val="808080"/>
              </a:solidFill>
            </a:endParaRPr>
          </a:p>
        </p:txBody>
      </p:sp>
    </p:spTree>
    <p:extLst>
      <p:ext uri="{BB962C8B-B14F-4D97-AF65-F5344CB8AC3E}">
        <p14:creationId xmlns:p14="http://schemas.microsoft.com/office/powerpoint/2010/main" val="117747249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Nuclear Certified Equipment </a:t>
            </a:r>
            <a:r>
              <a:rPr lang="en-US" sz="3200" dirty="0" smtClean="0"/>
              <a:t>Example</a:t>
            </a:r>
            <a:endParaRPr lang="en-US" sz="3200" dirty="0"/>
          </a:p>
        </p:txBody>
      </p:sp>
      <p:sp>
        <p:nvSpPr>
          <p:cNvPr id="3" name="Slide Number Placeholder 2"/>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46</a:t>
            </a:fld>
            <a:endParaRPr lang="en-US" dirty="0">
              <a:solidFill>
                <a:srgbClr val="808080"/>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0" y="2417445"/>
            <a:ext cx="3048000" cy="2023110"/>
          </a:xfrm>
          <a:prstGeom prst="rect">
            <a:avLst/>
          </a:prstGeom>
        </p:spPr>
      </p:pic>
      <p:grpSp>
        <p:nvGrpSpPr>
          <p:cNvPr id="12" name="Group 11"/>
          <p:cNvGrpSpPr/>
          <p:nvPr/>
        </p:nvGrpSpPr>
        <p:grpSpPr>
          <a:xfrm>
            <a:off x="1062282" y="1219200"/>
            <a:ext cx="6938718" cy="5230920"/>
            <a:chOff x="1062282" y="1219200"/>
            <a:chExt cx="6938718" cy="523092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282" y="1219200"/>
              <a:ext cx="6938718" cy="523092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2286000"/>
              <a:ext cx="1074420" cy="1295400"/>
            </a:xfrm>
            <a:prstGeom prst="rect">
              <a:avLst/>
            </a:prstGeom>
          </p:spPr>
        </p:pic>
      </p:grpSp>
    </p:spTree>
    <p:extLst>
      <p:ext uri="{BB962C8B-B14F-4D97-AF65-F5344CB8AC3E}">
        <p14:creationId xmlns:p14="http://schemas.microsoft.com/office/powerpoint/2010/main" val="1960612821"/>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Nuclear Weapon </a:t>
            </a:r>
            <a:r>
              <a:rPr lang="en-US" dirty="0" smtClean="0"/>
              <a:t>Surety</a:t>
            </a:r>
            <a:br>
              <a:rPr lang="en-US" dirty="0" smtClean="0"/>
            </a:br>
            <a:r>
              <a:rPr lang="en-US" sz="3200" dirty="0" smtClean="0"/>
              <a:t>Master Nuclear Certification List</a:t>
            </a:r>
            <a:endParaRPr lang="en-US" sz="3200" dirty="0"/>
          </a:p>
        </p:txBody>
      </p:sp>
      <p:sp>
        <p:nvSpPr>
          <p:cNvPr id="5" name="Content Placeholder 2"/>
          <p:cNvSpPr txBox="1">
            <a:spLocks noGrp="1"/>
          </p:cNvSpPr>
          <p:nvPr>
            <p:ph idx="1"/>
          </p:nvPr>
        </p:nvSpPr>
        <p:spPr>
          <a:xfrm>
            <a:off x="304800" y="1371600"/>
            <a:ext cx="8686800" cy="4324350"/>
          </a:xfrm>
          <a:prstGeom prst="rect">
            <a:avLst/>
          </a:prstGeom>
          <a:ln>
            <a:solidFill>
              <a:schemeClr val="accent2"/>
            </a:solidFill>
          </a:ln>
        </p:spPr>
        <p:txBody>
          <a:bodyPr/>
          <a:lstStyle/>
          <a:p>
            <a:pPr marL="285750" lvl="1" indent="-285750">
              <a:spcBef>
                <a:spcPts val="60"/>
              </a:spcBef>
              <a:spcAft>
                <a:spcPts val="600"/>
              </a:spcAft>
              <a:buClr>
                <a:srgbClr val="3333CC">
                  <a:lumMod val="50000"/>
                </a:srgbClr>
              </a:buClr>
              <a:buSzPct val="70000"/>
              <a:buFont typeface="Wingdings" pitchFamily="2" charset="2"/>
              <a:buChar char="n"/>
              <a:defRPr/>
            </a:pPr>
            <a:r>
              <a:rPr lang="en-US" sz="2000" b="1" dirty="0">
                <a:solidFill>
                  <a:srgbClr val="000000"/>
                </a:solidFill>
              </a:rPr>
              <a:t>AFNWC web-based program</a:t>
            </a:r>
          </a:p>
          <a:p>
            <a:pPr marL="285750" lvl="1" indent="-285750">
              <a:spcBef>
                <a:spcPts val="60"/>
              </a:spcBef>
              <a:spcAft>
                <a:spcPts val="600"/>
              </a:spcAft>
              <a:buClr>
                <a:srgbClr val="3333CC">
                  <a:lumMod val="50000"/>
                </a:srgbClr>
              </a:buClr>
              <a:buSzPct val="70000"/>
              <a:buFont typeface="Wingdings" pitchFamily="2" charset="2"/>
              <a:buChar char="n"/>
              <a:defRPr/>
            </a:pPr>
            <a:r>
              <a:rPr lang="en-US" sz="2000" b="1" dirty="0" smtClean="0">
                <a:solidFill>
                  <a:srgbClr val="000000"/>
                </a:solidFill>
              </a:rPr>
              <a:t>Listed </a:t>
            </a:r>
            <a:r>
              <a:rPr lang="en-US" sz="2000" b="1" dirty="0">
                <a:solidFill>
                  <a:srgbClr val="000000"/>
                </a:solidFill>
              </a:rPr>
              <a:t>by nomenclature </a:t>
            </a:r>
            <a:r>
              <a:rPr lang="en-US" sz="2000" b="1" dirty="0" smtClean="0">
                <a:solidFill>
                  <a:srgbClr val="000000"/>
                </a:solidFill>
              </a:rPr>
              <a:t>&amp; </a:t>
            </a:r>
            <a:r>
              <a:rPr lang="en-US" sz="2000" b="1" dirty="0" smtClean="0"/>
              <a:t>National Item Identification Number (</a:t>
            </a:r>
            <a:r>
              <a:rPr lang="en-US" sz="2000" b="1" dirty="0" smtClean="0">
                <a:solidFill>
                  <a:srgbClr val="000000"/>
                </a:solidFill>
              </a:rPr>
              <a:t>NIIN)</a:t>
            </a:r>
          </a:p>
          <a:p>
            <a:pPr marL="285750" lvl="1" indent="-285750">
              <a:spcBef>
                <a:spcPts val="60"/>
              </a:spcBef>
              <a:spcAft>
                <a:spcPts val="600"/>
              </a:spcAft>
              <a:buClr>
                <a:srgbClr val="3333CC">
                  <a:lumMod val="50000"/>
                </a:srgbClr>
              </a:buClr>
              <a:buSzPct val="70000"/>
              <a:buFont typeface="Wingdings" pitchFamily="2" charset="2"/>
              <a:buChar char="n"/>
              <a:defRPr/>
            </a:pPr>
            <a:r>
              <a:rPr lang="en-US" sz="2000" b="1" dirty="0" smtClean="0">
                <a:solidFill>
                  <a:srgbClr val="000000"/>
                </a:solidFill>
              </a:rPr>
              <a:t>Units v</a:t>
            </a:r>
            <a:r>
              <a:rPr lang="en-US" b="1" dirty="0" smtClean="0">
                <a:solidFill>
                  <a:srgbClr val="000000"/>
                </a:solidFill>
              </a:rPr>
              <a:t>erify the current status of specific items</a:t>
            </a:r>
          </a:p>
          <a:p>
            <a:pPr marL="338138" lvl="2" indent="0">
              <a:spcAft>
                <a:spcPts val="600"/>
              </a:spcAft>
              <a:buClr>
                <a:srgbClr val="3333CC">
                  <a:lumMod val="50000"/>
                </a:srgbClr>
              </a:buClr>
              <a:buSzPct val="70000"/>
              <a:buNone/>
              <a:defRPr/>
            </a:pPr>
            <a:r>
              <a:rPr lang="en-US" sz="1800" b="1" dirty="0" smtClean="0">
                <a:solidFill>
                  <a:srgbClr val="000000"/>
                </a:solidFill>
                <a:hlinkClick r:id="rId2"/>
              </a:rPr>
              <a:t>https://</a:t>
            </a:r>
            <a:r>
              <a:rPr lang="en-US" sz="1800" b="1" dirty="0">
                <a:solidFill>
                  <a:srgbClr val="000000"/>
                </a:solidFill>
                <a:hlinkClick r:id="rId2"/>
              </a:rPr>
              <a:t>wwwmil.nwc.kirtland.af.mil/mncl/index.cfm</a:t>
            </a:r>
            <a:endParaRPr lang="en-US" sz="1800" b="1" dirty="0">
              <a:solidFill>
                <a:srgbClr val="000000"/>
              </a:solidFill>
            </a:endParaRPr>
          </a:p>
          <a:p>
            <a:pPr marL="1200150" lvl="3" indent="-285750" eaLnBrk="0" fontAlgn="base" hangingPunct="0">
              <a:spcAft>
                <a:spcPts val="600"/>
              </a:spcAft>
              <a:buClr>
                <a:srgbClr val="3333CC">
                  <a:lumMod val="50000"/>
                </a:srgbClr>
              </a:buClr>
              <a:buSzPct val="70000"/>
              <a:buFont typeface="Wingdings" pitchFamily="2" charset="2"/>
              <a:buChar char="n"/>
              <a:defRPr/>
            </a:pPr>
            <a:endParaRPr lang="en-US" sz="2400" dirty="0">
              <a:solidFill>
                <a:srgbClr val="000000"/>
              </a:solidFill>
            </a:endParaRPr>
          </a:p>
          <a:p>
            <a:pPr marL="0" lvl="1" eaLnBrk="0" fontAlgn="base" hangingPunct="0">
              <a:spcBef>
                <a:spcPct val="20000"/>
              </a:spcBef>
              <a:spcAft>
                <a:spcPct val="0"/>
              </a:spcAft>
              <a:buClr>
                <a:srgbClr val="3333CC">
                  <a:lumMod val="50000"/>
                </a:srgbClr>
              </a:buClr>
              <a:buSzPct val="80000"/>
              <a:defRPr/>
            </a:pPr>
            <a:endParaRPr lang="en-US" sz="2400" b="1" dirty="0">
              <a:solidFill>
                <a:srgbClr val="000000"/>
              </a:solidFill>
              <a:latin typeface="Arial" pitchFamily="34" charset="0"/>
            </a:endParaRPr>
          </a:p>
          <a:p>
            <a:pPr marL="285750" lvl="1" indent="-285750" eaLnBrk="0" fontAlgn="base" hangingPunct="0">
              <a:spcBef>
                <a:spcPct val="20000"/>
              </a:spcBef>
              <a:spcAft>
                <a:spcPct val="0"/>
              </a:spcAft>
              <a:buClr>
                <a:srgbClr val="3333CC">
                  <a:lumMod val="50000"/>
                </a:srgbClr>
              </a:buClr>
              <a:buSzPct val="80000"/>
              <a:buFont typeface="Wingdings" pitchFamily="2" charset="2"/>
              <a:buChar char="n"/>
              <a:defRPr/>
            </a:pPr>
            <a:endParaRPr lang="en-US" sz="2400" dirty="0">
              <a:solidFill>
                <a:srgbClr val="000000"/>
              </a:solidFill>
              <a:latin typeface="Arial" charset="0"/>
            </a:endParaRPr>
          </a:p>
          <a:p>
            <a:pPr marL="742950" lvl="2" indent="-285750" eaLnBrk="0" fontAlgn="base" hangingPunct="0">
              <a:spcBef>
                <a:spcPct val="20000"/>
              </a:spcBef>
              <a:spcAft>
                <a:spcPct val="0"/>
              </a:spcAft>
              <a:buClr>
                <a:srgbClr val="3333CC">
                  <a:lumMod val="50000"/>
                </a:srgbClr>
              </a:buClr>
              <a:buSzPct val="80000"/>
              <a:buFont typeface="Wingdings" pitchFamily="2" charset="2"/>
              <a:buChar char="n"/>
              <a:defRPr/>
            </a:pPr>
            <a:endParaRPr lang="en-US" sz="2400" dirty="0">
              <a:solidFill>
                <a:srgbClr val="000000"/>
              </a:solidFill>
              <a:latin typeface="Arial" charset="0"/>
            </a:endParaRPr>
          </a:p>
          <a:p>
            <a:pPr marL="285750" lvl="1" indent="-285750" eaLnBrk="0" fontAlgn="base" hangingPunct="0">
              <a:spcBef>
                <a:spcPct val="20000"/>
              </a:spcBef>
              <a:spcAft>
                <a:spcPct val="0"/>
              </a:spcAft>
              <a:buClr>
                <a:srgbClr val="3333CC">
                  <a:lumMod val="50000"/>
                </a:srgbClr>
              </a:buClr>
              <a:buSzPct val="80000"/>
              <a:buFont typeface="Wingdings" pitchFamily="2" charset="2"/>
              <a:buChar char="n"/>
              <a:defRPr/>
            </a:pPr>
            <a:endParaRPr lang="en-US" sz="2400" dirty="0">
              <a:solidFill>
                <a:srgbClr val="000000"/>
              </a:solidFill>
              <a:latin typeface="Arial" charset="0"/>
            </a:endParaRPr>
          </a:p>
          <a:p>
            <a:pPr marL="742950" lvl="2" indent="-285750" eaLnBrk="0" fontAlgn="base" hangingPunct="0">
              <a:spcBef>
                <a:spcPct val="20000"/>
              </a:spcBef>
              <a:spcAft>
                <a:spcPct val="0"/>
              </a:spcAft>
              <a:buClr>
                <a:srgbClr val="3333CC">
                  <a:lumMod val="50000"/>
                </a:srgbClr>
              </a:buClr>
              <a:buSzPct val="80000"/>
              <a:buFont typeface="Wingdings" pitchFamily="2" charset="2"/>
              <a:buChar char="n"/>
              <a:defRPr/>
            </a:pPr>
            <a:endParaRPr lang="en-US" sz="2400" dirty="0">
              <a:solidFill>
                <a:srgbClr val="000000"/>
              </a:solidFill>
              <a:latin typeface="Arial" pitchFamily="34" charset="0"/>
            </a:endParaRPr>
          </a:p>
          <a:p>
            <a:pPr marL="742950" lvl="2" indent="-285750" eaLnBrk="0" fontAlgn="base" hangingPunct="0">
              <a:spcBef>
                <a:spcPct val="20000"/>
              </a:spcBef>
              <a:spcAft>
                <a:spcPct val="0"/>
              </a:spcAft>
              <a:buClr>
                <a:srgbClr val="3333CC">
                  <a:lumMod val="50000"/>
                </a:srgbClr>
              </a:buClr>
              <a:buSzPct val="80000"/>
              <a:buFont typeface="Wingdings" pitchFamily="2" charset="2"/>
              <a:buChar char="n"/>
              <a:defRPr/>
            </a:pPr>
            <a:endParaRPr lang="en-US" sz="2400" dirty="0">
              <a:solidFill>
                <a:srgbClr val="000000"/>
              </a:solidFill>
              <a:latin typeface="Arial" pitchFamily="34" charset="0"/>
            </a:endParaRPr>
          </a:p>
          <a:p>
            <a:pPr marL="1200150" lvl="3" indent="-285750" eaLnBrk="0" fontAlgn="base" hangingPunct="0">
              <a:spcBef>
                <a:spcPct val="20000"/>
              </a:spcBef>
              <a:spcAft>
                <a:spcPct val="0"/>
              </a:spcAft>
              <a:buClr>
                <a:srgbClr val="3333CC">
                  <a:lumMod val="50000"/>
                </a:srgbClr>
              </a:buClr>
              <a:buSzPct val="80000"/>
              <a:buFont typeface="Wingdings" pitchFamily="2" charset="2"/>
              <a:buChar char="n"/>
              <a:defRPr/>
            </a:pPr>
            <a:endParaRPr lang="en-US" sz="2400" dirty="0">
              <a:solidFill>
                <a:srgbClr val="000000"/>
              </a:solidFill>
              <a:latin typeface="Arial" pitchFamily="34" charset="0"/>
            </a:endParaRPr>
          </a:p>
          <a:p>
            <a:pPr marL="742950" lvl="2" indent="-285750" eaLnBrk="0" fontAlgn="base" hangingPunct="0">
              <a:spcBef>
                <a:spcPct val="20000"/>
              </a:spcBef>
              <a:spcAft>
                <a:spcPct val="0"/>
              </a:spcAft>
              <a:buClr>
                <a:srgbClr val="3333CC">
                  <a:lumMod val="50000"/>
                </a:srgbClr>
              </a:buClr>
              <a:buSzPct val="80000"/>
              <a:buFont typeface="Wingdings" pitchFamily="2" charset="2"/>
              <a:buChar char="n"/>
              <a:defRPr/>
            </a:pPr>
            <a:endParaRPr lang="en-US" sz="2400" dirty="0">
              <a:solidFill>
                <a:srgbClr val="000000"/>
              </a:solidFill>
              <a:latin typeface="Arial" pitchFamily="34" charset="0"/>
            </a:endParaRPr>
          </a:p>
          <a:p>
            <a:pPr marL="742950" lvl="2" indent="-285750" eaLnBrk="0" fontAlgn="base" hangingPunct="0">
              <a:spcBef>
                <a:spcPct val="20000"/>
              </a:spcBef>
              <a:spcAft>
                <a:spcPct val="0"/>
              </a:spcAft>
              <a:buClr>
                <a:srgbClr val="3333CC">
                  <a:lumMod val="50000"/>
                </a:srgbClr>
              </a:buClr>
              <a:buSzPct val="80000"/>
              <a:buFont typeface="Wingdings" pitchFamily="2" charset="2"/>
              <a:buChar char="n"/>
              <a:defRPr/>
            </a:pPr>
            <a:endParaRPr lang="en-US" sz="2400" dirty="0">
              <a:solidFill>
                <a:srgbClr val="000000"/>
              </a:solidFill>
              <a:latin typeface="Arial" pitchFamily="34" charset="0"/>
            </a:endParaRPr>
          </a:p>
          <a:p>
            <a:pPr marL="285750" lvl="1" indent="-285750" eaLnBrk="0" fontAlgn="base" hangingPunct="0">
              <a:spcBef>
                <a:spcPct val="20000"/>
              </a:spcBef>
              <a:spcAft>
                <a:spcPct val="0"/>
              </a:spcAft>
              <a:buClr>
                <a:srgbClr val="3333CC">
                  <a:lumMod val="50000"/>
                </a:srgbClr>
              </a:buClr>
              <a:buSzPct val="80000"/>
              <a:buFont typeface="Wingdings" pitchFamily="2" charset="2"/>
              <a:buChar char="n"/>
              <a:defRPr/>
            </a:pPr>
            <a:endParaRPr lang="en-US" sz="2400" dirty="0">
              <a:solidFill>
                <a:srgbClr val="000000"/>
              </a:solidFill>
              <a:latin typeface="Arial" charset="0"/>
            </a:endParaRPr>
          </a:p>
        </p:txBody>
      </p:sp>
      <p:sp>
        <p:nvSpPr>
          <p:cNvPr id="4" name="Slide Number Placeholder 3"/>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47</a:t>
            </a:fld>
            <a:endParaRPr lang="en-US" dirty="0">
              <a:solidFill>
                <a:srgbClr val="808080"/>
              </a:solidFill>
            </a:endParaRPr>
          </a:p>
        </p:txBody>
      </p:sp>
      <p:pic>
        <p:nvPicPr>
          <p:cNvPr id="7"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29" t="8545" r="51461" b="12500"/>
          <a:stretch/>
        </p:blipFill>
        <p:spPr bwMode="auto">
          <a:xfrm>
            <a:off x="1507014" y="2971800"/>
            <a:ext cx="6129973" cy="340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3384719"/>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Master Nuclear         Certification List</a:t>
            </a:r>
            <a:endParaRPr lang="en-US" dirty="0"/>
          </a:p>
        </p:txBody>
      </p:sp>
      <p:sp>
        <p:nvSpPr>
          <p:cNvPr id="4" name="Slide Number Placeholder 3"/>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48</a:t>
            </a:fld>
            <a:endParaRPr lang="en-US" dirty="0">
              <a:solidFill>
                <a:srgbClr val="808080"/>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95400"/>
            <a:ext cx="7448863" cy="5105400"/>
          </a:xfrm>
          <a:prstGeom prst="rect">
            <a:avLst/>
          </a:prstGeom>
        </p:spPr>
      </p:pic>
    </p:spTree>
    <p:extLst>
      <p:ext uri="{BB962C8B-B14F-4D97-AF65-F5344CB8AC3E}">
        <p14:creationId xmlns:p14="http://schemas.microsoft.com/office/powerpoint/2010/main" val="94969672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Nuclear Certified                    Items &amp; Equipment</a:t>
            </a:r>
            <a:endParaRPr lang="en-US" dirty="0"/>
          </a:p>
        </p:txBody>
      </p:sp>
      <p:sp>
        <p:nvSpPr>
          <p:cNvPr id="5" name="Content Placeholder 2"/>
          <p:cNvSpPr>
            <a:spLocks noGrp="1"/>
          </p:cNvSpPr>
          <p:nvPr>
            <p:ph sz="half" idx="1"/>
          </p:nvPr>
        </p:nvSpPr>
        <p:spPr>
          <a:xfrm>
            <a:off x="304800" y="1447800"/>
            <a:ext cx="5486400" cy="4324350"/>
          </a:xfrm>
        </p:spPr>
        <p:txBody>
          <a:bodyPr/>
          <a:lstStyle/>
          <a:p>
            <a:pPr>
              <a:spcBef>
                <a:spcPts val="60"/>
              </a:spcBef>
            </a:pPr>
            <a:r>
              <a:rPr lang="en-US" sz="2000" b="1" dirty="0"/>
              <a:t>Nuclear Certified </a:t>
            </a:r>
            <a:r>
              <a:rPr lang="en-US" sz="2000" b="1" dirty="0" smtClean="0"/>
              <a:t>Items (NCI)</a:t>
            </a:r>
          </a:p>
          <a:p>
            <a:pPr>
              <a:spcBef>
                <a:spcPts val="60"/>
              </a:spcBef>
            </a:pPr>
            <a:endParaRPr lang="en-US" sz="800" b="1" dirty="0" smtClean="0"/>
          </a:p>
          <a:p>
            <a:pPr lvl="1">
              <a:spcBef>
                <a:spcPts val="30"/>
              </a:spcBef>
            </a:pPr>
            <a:r>
              <a:rPr lang="en-US" sz="2000" b="1" dirty="0" smtClean="0"/>
              <a:t>Parts </a:t>
            </a:r>
            <a:r>
              <a:rPr lang="en-US" sz="2000" b="1" dirty="0"/>
              <a:t>of the nuclear </a:t>
            </a:r>
            <a:r>
              <a:rPr lang="en-US" sz="2000" b="1" dirty="0" smtClean="0"/>
              <a:t>weapon system</a:t>
            </a:r>
          </a:p>
          <a:p>
            <a:pPr lvl="1">
              <a:spcBef>
                <a:spcPts val="30"/>
              </a:spcBef>
            </a:pPr>
            <a:endParaRPr lang="en-US" sz="800" b="1" dirty="0" smtClean="0"/>
          </a:p>
          <a:p>
            <a:r>
              <a:rPr lang="en-US" sz="2000" b="1" dirty="0" smtClean="0"/>
              <a:t>Nuclear </a:t>
            </a:r>
            <a:r>
              <a:rPr lang="en-US" sz="2000" b="1" dirty="0"/>
              <a:t>Certified </a:t>
            </a:r>
            <a:r>
              <a:rPr lang="en-US" sz="2000" b="1" dirty="0" smtClean="0"/>
              <a:t>Equipment (NCE)</a:t>
            </a:r>
          </a:p>
          <a:p>
            <a:endParaRPr lang="en-US" sz="800" b="1" dirty="0" smtClean="0"/>
          </a:p>
          <a:p>
            <a:pPr lvl="1">
              <a:spcBef>
                <a:spcPts val="30"/>
              </a:spcBef>
            </a:pPr>
            <a:r>
              <a:rPr lang="en-US" sz="2000" b="1" dirty="0" smtClean="0"/>
              <a:t>Tools </a:t>
            </a:r>
            <a:r>
              <a:rPr lang="en-US" sz="2000" b="1" dirty="0"/>
              <a:t>and equipment used to operate/maintain the weapon system </a:t>
            </a:r>
            <a:endParaRPr lang="en-US" sz="2000" b="1" dirty="0" smtClean="0"/>
          </a:p>
          <a:p>
            <a:pPr lvl="1">
              <a:spcBef>
                <a:spcPts val="30"/>
              </a:spcBef>
            </a:pPr>
            <a:endParaRPr lang="en-US" sz="800" b="1" dirty="0"/>
          </a:p>
          <a:p>
            <a:pPr marL="283464" indent="-283464">
              <a:spcBef>
                <a:spcPts val="60"/>
              </a:spcBef>
              <a:buClr>
                <a:schemeClr val="accent2">
                  <a:lumMod val="50000"/>
                </a:schemeClr>
              </a:buClr>
              <a:defRPr/>
            </a:pPr>
            <a:r>
              <a:rPr lang="en-US" sz="2000" b="1" dirty="0" smtClean="0"/>
              <a:t>Only </a:t>
            </a:r>
            <a:r>
              <a:rPr lang="en-US" sz="2000" b="1" dirty="0"/>
              <a:t>certified </a:t>
            </a:r>
            <a:r>
              <a:rPr lang="en-US" sz="2000" b="1" dirty="0" smtClean="0"/>
              <a:t>items / equipment will be used </a:t>
            </a:r>
            <a:r>
              <a:rPr lang="en-US" sz="2000" b="1" dirty="0"/>
              <a:t>for nuclear </a:t>
            </a:r>
            <a:r>
              <a:rPr lang="en-US" sz="2000" b="1" dirty="0" smtClean="0"/>
              <a:t>operations</a:t>
            </a:r>
          </a:p>
          <a:p>
            <a:pPr marL="283464" indent="-283464">
              <a:spcBef>
                <a:spcPts val="60"/>
              </a:spcBef>
              <a:buClr>
                <a:schemeClr val="accent2">
                  <a:lumMod val="50000"/>
                </a:schemeClr>
              </a:buClr>
              <a:defRPr/>
            </a:pPr>
            <a:endParaRPr lang="en-US" sz="800" b="1" dirty="0"/>
          </a:p>
          <a:p>
            <a:pPr marL="283464" indent="-283464">
              <a:spcBef>
                <a:spcPts val="60"/>
              </a:spcBef>
              <a:buClr>
                <a:schemeClr val="accent2">
                  <a:lumMod val="50000"/>
                </a:schemeClr>
              </a:buClr>
              <a:defRPr/>
            </a:pPr>
            <a:r>
              <a:rPr lang="en-US" sz="2000" b="1" dirty="0"/>
              <a:t>Common hand tools </a:t>
            </a:r>
            <a:r>
              <a:rPr lang="en-US" sz="2000" b="1" dirty="0" smtClean="0"/>
              <a:t>do not require MNCL </a:t>
            </a:r>
            <a:r>
              <a:rPr lang="en-US" sz="2000" b="1" dirty="0"/>
              <a:t>listing </a:t>
            </a:r>
            <a:endParaRPr lang="en-US" sz="2000" b="1" dirty="0" smtClean="0"/>
          </a:p>
          <a:p>
            <a:pPr marL="283464" indent="-283464">
              <a:spcBef>
                <a:spcPts val="60"/>
              </a:spcBef>
              <a:buClr>
                <a:schemeClr val="accent2">
                  <a:lumMod val="50000"/>
                </a:schemeClr>
              </a:buClr>
              <a:defRPr/>
            </a:pPr>
            <a:endParaRPr lang="en-US" sz="800" b="1" dirty="0" smtClean="0"/>
          </a:p>
          <a:p>
            <a:pPr marL="283464" lvl="1" indent="-283464">
              <a:spcBef>
                <a:spcPts val="60"/>
              </a:spcBef>
              <a:buClr>
                <a:schemeClr val="accent2">
                  <a:lumMod val="50000"/>
                </a:schemeClr>
              </a:buClr>
              <a:defRPr/>
            </a:pPr>
            <a:r>
              <a:rPr lang="en-US" sz="2000" b="1" dirty="0" smtClean="0"/>
              <a:t>Refer to AFI 91-103, </a:t>
            </a:r>
            <a:r>
              <a:rPr lang="en-US" sz="2000" b="1" i="1" dirty="0" smtClean="0"/>
              <a:t>Air Force Nuclear Safety Design Certification Program </a:t>
            </a:r>
            <a:r>
              <a:rPr lang="en-US" sz="2000" b="1" dirty="0" smtClean="0"/>
              <a:t>and AFI 63-125</a:t>
            </a:r>
            <a:r>
              <a:rPr lang="en-US" sz="2000" b="1" i="1" dirty="0" smtClean="0"/>
              <a:t>, Nuclear Certification Program</a:t>
            </a:r>
          </a:p>
        </p:txBody>
      </p:sp>
      <p:grpSp>
        <p:nvGrpSpPr>
          <p:cNvPr id="6" name="Group 5"/>
          <p:cNvGrpSpPr/>
          <p:nvPr/>
        </p:nvGrpSpPr>
        <p:grpSpPr>
          <a:xfrm>
            <a:off x="5683039" y="2133600"/>
            <a:ext cx="3240560" cy="3233758"/>
            <a:chOff x="4610100" y="1792987"/>
            <a:chExt cx="4319534" cy="4319534"/>
          </a:xfrm>
        </p:grpSpPr>
        <p:grpSp>
          <p:nvGrpSpPr>
            <p:cNvPr id="7" name="Group 6"/>
            <p:cNvGrpSpPr/>
            <p:nvPr/>
          </p:nvGrpSpPr>
          <p:grpSpPr>
            <a:xfrm>
              <a:off x="4610100" y="1792987"/>
              <a:ext cx="4319534" cy="4319534"/>
              <a:chOff x="4610100" y="1792987"/>
              <a:chExt cx="4319534" cy="4319534"/>
            </a:xfrm>
          </p:grpSpPr>
          <p:sp>
            <p:nvSpPr>
              <p:cNvPr id="24" name="Oval 23"/>
              <p:cNvSpPr>
                <a:spLocks noChangeAspect="1"/>
              </p:cNvSpPr>
              <p:nvPr/>
            </p:nvSpPr>
            <p:spPr bwMode="auto">
              <a:xfrm>
                <a:off x="4610100" y="1792987"/>
                <a:ext cx="4319534" cy="4319534"/>
              </a:xfrm>
              <a:prstGeom prst="ellipse">
                <a:avLst/>
              </a:prstGeom>
              <a:solidFill>
                <a:srgbClr val="FFFF00"/>
              </a:solidFill>
              <a:ln w="76200" cap="flat" cmpd="sng" algn="ctr">
                <a:solidFill>
                  <a:schemeClr val="tx1"/>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25" name="Freeform 24"/>
              <p:cNvSpPr/>
              <p:nvPr/>
            </p:nvSpPr>
            <p:spPr bwMode="auto">
              <a:xfrm>
                <a:off x="5741167" y="1965204"/>
                <a:ext cx="2032000" cy="1511300"/>
              </a:xfrm>
              <a:custGeom>
                <a:avLst/>
                <a:gdLst>
                  <a:gd name="connsiteX0" fmla="*/ 0 w 2032000"/>
                  <a:gd name="connsiteY0" fmla="*/ 228600 h 1511300"/>
                  <a:gd name="connsiteX1" fmla="*/ 736600 w 2032000"/>
                  <a:gd name="connsiteY1" fmla="*/ 1498600 h 1511300"/>
                  <a:gd name="connsiteX2" fmla="*/ 1308100 w 2032000"/>
                  <a:gd name="connsiteY2" fmla="*/ 1511300 h 1511300"/>
                  <a:gd name="connsiteX3" fmla="*/ 2032000 w 2032000"/>
                  <a:gd name="connsiteY3" fmla="*/ 254000 h 1511300"/>
                  <a:gd name="connsiteX4" fmla="*/ 1625600 w 2032000"/>
                  <a:gd name="connsiteY4" fmla="*/ 76200 h 1511300"/>
                  <a:gd name="connsiteX5" fmla="*/ 1155700 w 2032000"/>
                  <a:gd name="connsiteY5" fmla="*/ 0 h 1511300"/>
                  <a:gd name="connsiteX6" fmla="*/ 546100 w 2032000"/>
                  <a:gd name="connsiteY6" fmla="*/ 50800 h 1511300"/>
                  <a:gd name="connsiteX7" fmla="*/ 177800 w 2032000"/>
                  <a:gd name="connsiteY7" fmla="*/ 177800 h 1511300"/>
                  <a:gd name="connsiteX8" fmla="*/ 50800 w 2032000"/>
                  <a:gd name="connsiteY8" fmla="*/ 254000 h 1511300"/>
                  <a:gd name="connsiteX9" fmla="*/ 0 w 2032000"/>
                  <a:gd name="connsiteY9" fmla="*/ 22860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00" h="1511300">
                    <a:moveTo>
                      <a:pt x="0" y="228600"/>
                    </a:moveTo>
                    <a:lnTo>
                      <a:pt x="736600" y="1498600"/>
                    </a:lnTo>
                    <a:lnTo>
                      <a:pt x="1308100" y="1511300"/>
                    </a:lnTo>
                    <a:lnTo>
                      <a:pt x="2032000" y="254000"/>
                    </a:lnTo>
                    <a:lnTo>
                      <a:pt x="1625600" y="76200"/>
                    </a:lnTo>
                    <a:lnTo>
                      <a:pt x="1155700" y="0"/>
                    </a:lnTo>
                    <a:lnTo>
                      <a:pt x="546100" y="50800"/>
                    </a:lnTo>
                    <a:lnTo>
                      <a:pt x="177800" y="177800"/>
                    </a:lnTo>
                    <a:lnTo>
                      <a:pt x="50800" y="254000"/>
                    </a:lnTo>
                    <a:lnTo>
                      <a:pt x="0" y="228600"/>
                    </a:lnTo>
                    <a:close/>
                  </a:path>
                </a:pathLst>
              </a:custGeom>
              <a:solidFill>
                <a:schemeClr val="tx1"/>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26" name="Freeform 25"/>
              <p:cNvSpPr/>
              <p:nvPr/>
            </p:nvSpPr>
            <p:spPr bwMode="auto">
              <a:xfrm>
                <a:off x="4763267" y="2219204"/>
                <a:ext cx="1701800" cy="1752600"/>
              </a:xfrm>
              <a:custGeom>
                <a:avLst/>
                <a:gdLst>
                  <a:gd name="connsiteX0" fmla="*/ 977900 w 1701800"/>
                  <a:gd name="connsiteY0" fmla="*/ 0 h 1752600"/>
                  <a:gd name="connsiteX1" fmla="*/ 1701800 w 1701800"/>
                  <a:gd name="connsiteY1" fmla="*/ 1244600 h 1752600"/>
                  <a:gd name="connsiteX2" fmla="*/ 1574800 w 1701800"/>
                  <a:gd name="connsiteY2" fmla="*/ 1511300 h 1752600"/>
                  <a:gd name="connsiteX3" fmla="*/ 1498600 w 1701800"/>
                  <a:gd name="connsiteY3" fmla="*/ 1739900 h 1752600"/>
                  <a:gd name="connsiteX4" fmla="*/ 0 w 1701800"/>
                  <a:gd name="connsiteY4" fmla="*/ 1752600 h 1752600"/>
                  <a:gd name="connsiteX5" fmla="*/ 12700 w 1701800"/>
                  <a:gd name="connsiteY5" fmla="*/ 1422400 h 1752600"/>
                  <a:gd name="connsiteX6" fmla="*/ 101600 w 1701800"/>
                  <a:gd name="connsiteY6" fmla="*/ 1016000 h 1752600"/>
                  <a:gd name="connsiteX7" fmla="*/ 330200 w 1701800"/>
                  <a:gd name="connsiteY7" fmla="*/ 584200 h 1752600"/>
                  <a:gd name="connsiteX8" fmla="*/ 800100 w 1701800"/>
                  <a:gd name="connsiteY8" fmla="*/ 139700 h 1752600"/>
                  <a:gd name="connsiteX9" fmla="*/ 977900 w 1701800"/>
                  <a:gd name="connsiteY9" fmla="*/ 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1800" h="1752600">
                    <a:moveTo>
                      <a:pt x="977900" y="0"/>
                    </a:moveTo>
                    <a:lnTo>
                      <a:pt x="1701800" y="1244600"/>
                    </a:lnTo>
                    <a:lnTo>
                      <a:pt x="1574800" y="1511300"/>
                    </a:lnTo>
                    <a:lnTo>
                      <a:pt x="1498600" y="1739900"/>
                    </a:lnTo>
                    <a:lnTo>
                      <a:pt x="0" y="1752600"/>
                    </a:lnTo>
                    <a:lnTo>
                      <a:pt x="12700" y="1422400"/>
                    </a:lnTo>
                    <a:lnTo>
                      <a:pt x="101600" y="1016000"/>
                    </a:lnTo>
                    <a:lnTo>
                      <a:pt x="330200" y="584200"/>
                    </a:lnTo>
                    <a:lnTo>
                      <a:pt x="800100" y="139700"/>
                    </a:lnTo>
                    <a:lnTo>
                      <a:pt x="977900" y="0"/>
                    </a:lnTo>
                    <a:close/>
                  </a:path>
                </a:pathLst>
              </a:custGeom>
              <a:solidFill>
                <a:srgbClr val="FFFF00"/>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27" name="Freeform 26"/>
              <p:cNvSpPr/>
              <p:nvPr/>
            </p:nvSpPr>
            <p:spPr bwMode="auto">
              <a:xfrm>
                <a:off x="4775967" y="3946404"/>
                <a:ext cx="1752600" cy="1752600"/>
              </a:xfrm>
              <a:custGeom>
                <a:avLst/>
                <a:gdLst>
                  <a:gd name="connsiteX0" fmla="*/ 0 w 1752600"/>
                  <a:gd name="connsiteY0" fmla="*/ 25400 h 1752600"/>
                  <a:gd name="connsiteX1" fmla="*/ 1485900 w 1752600"/>
                  <a:gd name="connsiteY1" fmla="*/ 0 h 1752600"/>
                  <a:gd name="connsiteX2" fmla="*/ 1549400 w 1752600"/>
                  <a:gd name="connsiteY2" fmla="*/ 190500 h 1752600"/>
                  <a:gd name="connsiteX3" fmla="*/ 1676400 w 1752600"/>
                  <a:gd name="connsiteY3" fmla="*/ 342900 h 1752600"/>
                  <a:gd name="connsiteX4" fmla="*/ 1752600 w 1752600"/>
                  <a:gd name="connsiteY4" fmla="*/ 431800 h 1752600"/>
                  <a:gd name="connsiteX5" fmla="*/ 977900 w 1752600"/>
                  <a:gd name="connsiteY5" fmla="*/ 1752600 h 1752600"/>
                  <a:gd name="connsiteX6" fmla="*/ 571500 w 1752600"/>
                  <a:gd name="connsiteY6" fmla="*/ 1473200 h 1752600"/>
                  <a:gd name="connsiteX7" fmla="*/ 266700 w 1752600"/>
                  <a:gd name="connsiteY7" fmla="*/ 1079500 h 1752600"/>
                  <a:gd name="connsiteX8" fmla="*/ 50800 w 1752600"/>
                  <a:gd name="connsiteY8" fmla="*/ 596900 h 1752600"/>
                  <a:gd name="connsiteX9" fmla="*/ 0 w 1752600"/>
                  <a:gd name="connsiteY9" fmla="*/ 254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2600" h="1752600">
                    <a:moveTo>
                      <a:pt x="0" y="25400"/>
                    </a:moveTo>
                    <a:lnTo>
                      <a:pt x="1485900" y="0"/>
                    </a:lnTo>
                    <a:lnTo>
                      <a:pt x="1549400" y="190500"/>
                    </a:lnTo>
                    <a:lnTo>
                      <a:pt x="1676400" y="342900"/>
                    </a:lnTo>
                    <a:lnTo>
                      <a:pt x="1752600" y="431800"/>
                    </a:lnTo>
                    <a:lnTo>
                      <a:pt x="977900" y="1752600"/>
                    </a:lnTo>
                    <a:lnTo>
                      <a:pt x="571500" y="1473200"/>
                    </a:lnTo>
                    <a:lnTo>
                      <a:pt x="266700" y="1079500"/>
                    </a:lnTo>
                    <a:lnTo>
                      <a:pt x="50800" y="596900"/>
                    </a:lnTo>
                    <a:lnTo>
                      <a:pt x="0" y="25400"/>
                    </a:lnTo>
                    <a:close/>
                  </a:path>
                </a:pathLst>
              </a:custGeom>
              <a:solidFill>
                <a:schemeClr val="tx1"/>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28" name="Freeform 27"/>
              <p:cNvSpPr/>
              <p:nvPr/>
            </p:nvSpPr>
            <p:spPr bwMode="auto">
              <a:xfrm>
                <a:off x="7049267" y="2219204"/>
                <a:ext cx="1714500" cy="1739900"/>
              </a:xfrm>
              <a:custGeom>
                <a:avLst/>
                <a:gdLst>
                  <a:gd name="connsiteX0" fmla="*/ 723900 w 1714500"/>
                  <a:gd name="connsiteY0" fmla="*/ 0 h 1739900"/>
                  <a:gd name="connsiteX1" fmla="*/ 0 w 1714500"/>
                  <a:gd name="connsiteY1" fmla="*/ 1270000 h 1739900"/>
                  <a:gd name="connsiteX2" fmla="*/ 127000 w 1714500"/>
                  <a:gd name="connsiteY2" fmla="*/ 1485900 h 1739900"/>
                  <a:gd name="connsiteX3" fmla="*/ 203200 w 1714500"/>
                  <a:gd name="connsiteY3" fmla="*/ 1739900 h 1739900"/>
                  <a:gd name="connsiteX4" fmla="*/ 1714500 w 1714500"/>
                  <a:gd name="connsiteY4" fmla="*/ 1739900 h 1739900"/>
                  <a:gd name="connsiteX5" fmla="*/ 1689100 w 1714500"/>
                  <a:gd name="connsiteY5" fmla="*/ 1308100 h 1739900"/>
                  <a:gd name="connsiteX6" fmla="*/ 1485900 w 1714500"/>
                  <a:gd name="connsiteY6" fmla="*/ 685800 h 1739900"/>
                  <a:gd name="connsiteX7" fmla="*/ 1104900 w 1714500"/>
                  <a:gd name="connsiteY7" fmla="*/ 241300 h 1739900"/>
                  <a:gd name="connsiteX8" fmla="*/ 723900 w 1714500"/>
                  <a:gd name="connsiteY8" fmla="*/ 0 h 173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0" h="1739900">
                    <a:moveTo>
                      <a:pt x="723900" y="0"/>
                    </a:moveTo>
                    <a:lnTo>
                      <a:pt x="0" y="1270000"/>
                    </a:lnTo>
                    <a:lnTo>
                      <a:pt x="127000" y="1485900"/>
                    </a:lnTo>
                    <a:lnTo>
                      <a:pt x="203200" y="1739900"/>
                    </a:lnTo>
                    <a:lnTo>
                      <a:pt x="1714500" y="1739900"/>
                    </a:lnTo>
                    <a:lnTo>
                      <a:pt x="1689100" y="1308100"/>
                    </a:lnTo>
                    <a:lnTo>
                      <a:pt x="1485900" y="685800"/>
                    </a:lnTo>
                    <a:lnTo>
                      <a:pt x="1104900" y="241300"/>
                    </a:lnTo>
                    <a:lnTo>
                      <a:pt x="723900" y="0"/>
                    </a:lnTo>
                    <a:close/>
                  </a:path>
                </a:pathLst>
              </a:custGeom>
              <a:solidFill>
                <a:srgbClr val="FFFF00"/>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29" name="Freeform 28"/>
              <p:cNvSpPr/>
              <p:nvPr/>
            </p:nvSpPr>
            <p:spPr bwMode="auto">
              <a:xfrm>
                <a:off x="7023867" y="3946404"/>
                <a:ext cx="1752600" cy="1739900"/>
              </a:xfrm>
              <a:custGeom>
                <a:avLst/>
                <a:gdLst>
                  <a:gd name="connsiteX0" fmla="*/ 1752600 w 1752600"/>
                  <a:gd name="connsiteY0" fmla="*/ 0 h 1739900"/>
                  <a:gd name="connsiteX1" fmla="*/ 241300 w 1752600"/>
                  <a:gd name="connsiteY1" fmla="*/ 12700 h 1739900"/>
                  <a:gd name="connsiteX2" fmla="*/ 177800 w 1752600"/>
                  <a:gd name="connsiteY2" fmla="*/ 203200 h 1739900"/>
                  <a:gd name="connsiteX3" fmla="*/ 63500 w 1752600"/>
                  <a:gd name="connsiteY3" fmla="*/ 368300 h 1739900"/>
                  <a:gd name="connsiteX4" fmla="*/ 0 w 1752600"/>
                  <a:gd name="connsiteY4" fmla="*/ 431800 h 1739900"/>
                  <a:gd name="connsiteX5" fmla="*/ 749300 w 1752600"/>
                  <a:gd name="connsiteY5" fmla="*/ 1739900 h 1739900"/>
                  <a:gd name="connsiteX6" fmla="*/ 1231900 w 1752600"/>
                  <a:gd name="connsiteY6" fmla="*/ 1409700 h 1739900"/>
                  <a:gd name="connsiteX7" fmla="*/ 1600200 w 1752600"/>
                  <a:gd name="connsiteY7" fmla="*/ 901700 h 1739900"/>
                  <a:gd name="connsiteX8" fmla="*/ 1752600 w 1752600"/>
                  <a:gd name="connsiteY8" fmla="*/ 317500 h 1739900"/>
                  <a:gd name="connsiteX9" fmla="*/ 1752600 w 1752600"/>
                  <a:gd name="connsiteY9" fmla="*/ 0 h 173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2600" h="1739900">
                    <a:moveTo>
                      <a:pt x="1752600" y="0"/>
                    </a:moveTo>
                    <a:lnTo>
                      <a:pt x="241300" y="12700"/>
                    </a:lnTo>
                    <a:lnTo>
                      <a:pt x="177800" y="203200"/>
                    </a:lnTo>
                    <a:lnTo>
                      <a:pt x="63500" y="368300"/>
                    </a:lnTo>
                    <a:lnTo>
                      <a:pt x="0" y="431800"/>
                    </a:lnTo>
                    <a:lnTo>
                      <a:pt x="749300" y="1739900"/>
                    </a:lnTo>
                    <a:lnTo>
                      <a:pt x="1231900" y="1409700"/>
                    </a:lnTo>
                    <a:lnTo>
                      <a:pt x="1600200" y="901700"/>
                    </a:lnTo>
                    <a:lnTo>
                      <a:pt x="1752600" y="317500"/>
                    </a:lnTo>
                    <a:lnTo>
                      <a:pt x="1752600" y="0"/>
                    </a:lnTo>
                    <a:close/>
                  </a:path>
                </a:pathLst>
              </a:custGeom>
              <a:solidFill>
                <a:schemeClr val="tx1"/>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30" name="Freeform 29"/>
              <p:cNvSpPr/>
              <p:nvPr/>
            </p:nvSpPr>
            <p:spPr bwMode="auto">
              <a:xfrm>
                <a:off x="5753867" y="4378204"/>
                <a:ext cx="2032000" cy="1562100"/>
              </a:xfrm>
              <a:custGeom>
                <a:avLst/>
                <a:gdLst>
                  <a:gd name="connsiteX0" fmla="*/ 787400 w 2032000"/>
                  <a:gd name="connsiteY0" fmla="*/ 0 h 1562100"/>
                  <a:gd name="connsiteX1" fmla="*/ 0 w 2032000"/>
                  <a:gd name="connsiteY1" fmla="*/ 1320800 h 1562100"/>
                  <a:gd name="connsiteX2" fmla="*/ 520700 w 2032000"/>
                  <a:gd name="connsiteY2" fmla="*/ 1511300 h 1562100"/>
                  <a:gd name="connsiteX3" fmla="*/ 939800 w 2032000"/>
                  <a:gd name="connsiteY3" fmla="*/ 1562100 h 1562100"/>
                  <a:gd name="connsiteX4" fmla="*/ 1295400 w 2032000"/>
                  <a:gd name="connsiteY4" fmla="*/ 1549400 h 1562100"/>
                  <a:gd name="connsiteX5" fmla="*/ 1663700 w 2032000"/>
                  <a:gd name="connsiteY5" fmla="*/ 1473200 h 1562100"/>
                  <a:gd name="connsiteX6" fmla="*/ 2032000 w 2032000"/>
                  <a:gd name="connsiteY6" fmla="*/ 1308100 h 1562100"/>
                  <a:gd name="connsiteX7" fmla="*/ 1270000 w 2032000"/>
                  <a:gd name="connsiteY7" fmla="*/ 12700 h 1562100"/>
                  <a:gd name="connsiteX8" fmla="*/ 1104900 w 2032000"/>
                  <a:gd name="connsiteY8" fmla="*/ 50800 h 1562100"/>
                  <a:gd name="connsiteX9" fmla="*/ 787400 w 2032000"/>
                  <a:gd name="connsiteY9" fmla="*/ 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00" h="1562100">
                    <a:moveTo>
                      <a:pt x="787400" y="0"/>
                    </a:moveTo>
                    <a:lnTo>
                      <a:pt x="0" y="1320800"/>
                    </a:lnTo>
                    <a:lnTo>
                      <a:pt x="520700" y="1511300"/>
                    </a:lnTo>
                    <a:lnTo>
                      <a:pt x="939800" y="1562100"/>
                    </a:lnTo>
                    <a:lnTo>
                      <a:pt x="1295400" y="1549400"/>
                    </a:lnTo>
                    <a:lnTo>
                      <a:pt x="1663700" y="1473200"/>
                    </a:lnTo>
                    <a:lnTo>
                      <a:pt x="2032000" y="1308100"/>
                    </a:lnTo>
                    <a:lnTo>
                      <a:pt x="1270000" y="12700"/>
                    </a:lnTo>
                    <a:lnTo>
                      <a:pt x="1104900" y="50800"/>
                    </a:lnTo>
                    <a:lnTo>
                      <a:pt x="787400" y="0"/>
                    </a:lnTo>
                    <a:close/>
                  </a:path>
                </a:pathLst>
              </a:custGeom>
              <a:solidFill>
                <a:srgbClr val="FFFF00"/>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grpSp>
        <p:sp>
          <p:nvSpPr>
            <p:cNvPr id="8" name="Freeform 7"/>
            <p:cNvSpPr/>
            <p:nvPr/>
          </p:nvSpPr>
          <p:spPr bwMode="auto">
            <a:xfrm>
              <a:off x="5741167" y="1965204"/>
              <a:ext cx="2032000" cy="1511300"/>
            </a:xfrm>
            <a:custGeom>
              <a:avLst/>
              <a:gdLst>
                <a:gd name="connsiteX0" fmla="*/ 0 w 2032000"/>
                <a:gd name="connsiteY0" fmla="*/ 228600 h 1511300"/>
                <a:gd name="connsiteX1" fmla="*/ 736600 w 2032000"/>
                <a:gd name="connsiteY1" fmla="*/ 1498600 h 1511300"/>
                <a:gd name="connsiteX2" fmla="*/ 1308100 w 2032000"/>
                <a:gd name="connsiteY2" fmla="*/ 1511300 h 1511300"/>
                <a:gd name="connsiteX3" fmla="*/ 2032000 w 2032000"/>
                <a:gd name="connsiteY3" fmla="*/ 254000 h 1511300"/>
                <a:gd name="connsiteX4" fmla="*/ 1625600 w 2032000"/>
                <a:gd name="connsiteY4" fmla="*/ 76200 h 1511300"/>
                <a:gd name="connsiteX5" fmla="*/ 1155700 w 2032000"/>
                <a:gd name="connsiteY5" fmla="*/ 0 h 1511300"/>
                <a:gd name="connsiteX6" fmla="*/ 546100 w 2032000"/>
                <a:gd name="connsiteY6" fmla="*/ 50800 h 1511300"/>
                <a:gd name="connsiteX7" fmla="*/ 177800 w 2032000"/>
                <a:gd name="connsiteY7" fmla="*/ 177800 h 1511300"/>
                <a:gd name="connsiteX8" fmla="*/ 50800 w 2032000"/>
                <a:gd name="connsiteY8" fmla="*/ 254000 h 1511300"/>
                <a:gd name="connsiteX9" fmla="*/ 0 w 2032000"/>
                <a:gd name="connsiteY9" fmla="*/ 22860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00" h="1511300">
                  <a:moveTo>
                    <a:pt x="0" y="228600"/>
                  </a:moveTo>
                  <a:lnTo>
                    <a:pt x="736600" y="1498600"/>
                  </a:lnTo>
                  <a:lnTo>
                    <a:pt x="1308100" y="1511300"/>
                  </a:lnTo>
                  <a:lnTo>
                    <a:pt x="2032000" y="254000"/>
                  </a:lnTo>
                  <a:lnTo>
                    <a:pt x="1625600" y="76200"/>
                  </a:lnTo>
                  <a:lnTo>
                    <a:pt x="1155700" y="0"/>
                  </a:lnTo>
                  <a:lnTo>
                    <a:pt x="546100" y="50800"/>
                  </a:lnTo>
                  <a:lnTo>
                    <a:pt x="177800" y="177800"/>
                  </a:lnTo>
                  <a:lnTo>
                    <a:pt x="50800" y="254000"/>
                  </a:lnTo>
                  <a:lnTo>
                    <a:pt x="0" y="228600"/>
                  </a:lnTo>
                  <a:close/>
                </a:path>
              </a:pathLst>
            </a:custGeom>
            <a:blipFill dpi="0" rotWithShape="1">
              <a:blip r:embed="rId3"/>
              <a:srcRect/>
              <a:stretch>
                <a:fillRect l="-19000" t="-11000" r="-11000" b="-11000"/>
              </a:stretch>
            </a:blip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9" name="Freeform 8"/>
            <p:cNvSpPr/>
            <p:nvPr/>
          </p:nvSpPr>
          <p:spPr bwMode="auto">
            <a:xfrm>
              <a:off x="4763267" y="2219204"/>
              <a:ext cx="1701800" cy="1752600"/>
            </a:xfrm>
            <a:custGeom>
              <a:avLst/>
              <a:gdLst>
                <a:gd name="connsiteX0" fmla="*/ 977900 w 1701800"/>
                <a:gd name="connsiteY0" fmla="*/ 0 h 1752600"/>
                <a:gd name="connsiteX1" fmla="*/ 1701800 w 1701800"/>
                <a:gd name="connsiteY1" fmla="*/ 1244600 h 1752600"/>
                <a:gd name="connsiteX2" fmla="*/ 1574800 w 1701800"/>
                <a:gd name="connsiteY2" fmla="*/ 1511300 h 1752600"/>
                <a:gd name="connsiteX3" fmla="*/ 1498600 w 1701800"/>
                <a:gd name="connsiteY3" fmla="*/ 1739900 h 1752600"/>
                <a:gd name="connsiteX4" fmla="*/ 0 w 1701800"/>
                <a:gd name="connsiteY4" fmla="*/ 1752600 h 1752600"/>
                <a:gd name="connsiteX5" fmla="*/ 12700 w 1701800"/>
                <a:gd name="connsiteY5" fmla="*/ 1422400 h 1752600"/>
                <a:gd name="connsiteX6" fmla="*/ 101600 w 1701800"/>
                <a:gd name="connsiteY6" fmla="*/ 1016000 h 1752600"/>
                <a:gd name="connsiteX7" fmla="*/ 330200 w 1701800"/>
                <a:gd name="connsiteY7" fmla="*/ 584200 h 1752600"/>
                <a:gd name="connsiteX8" fmla="*/ 800100 w 1701800"/>
                <a:gd name="connsiteY8" fmla="*/ 139700 h 1752600"/>
                <a:gd name="connsiteX9" fmla="*/ 977900 w 1701800"/>
                <a:gd name="connsiteY9" fmla="*/ 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1800" h="1752600">
                  <a:moveTo>
                    <a:pt x="977900" y="0"/>
                  </a:moveTo>
                  <a:lnTo>
                    <a:pt x="1701800" y="1244600"/>
                  </a:lnTo>
                  <a:lnTo>
                    <a:pt x="1574800" y="1511300"/>
                  </a:lnTo>
                  <a:lnTo>
                    <a:pt x="1498600" y="1739900"/>
                  </a:lnTo>
                  <a:lnTo>
                    <a:pt x="0" y="1752600"/>
                  </a:lnTo>
                  <a:lnTo>
                    <a:pt x="12700" y="1422400"/>
                  </a:lnTo>
                  <a:lnTo>
                    <a:pt x="101600" y="1016000"/>
                  </a:lnTo>
                  <a:lnTo>
                    <a:pt x="330200" y="584200"/>
                  </a:lnTo>
                  <a:lnTo>
                    <a:pt x="800100" y="139700"/>
                  </a:lnTo>
                  <a:lnTo>
                    <a:pt x="977900" y="0"/>
                  </a:lnTo>
                  <a:close/>
                </a:path>
              </a:pathLst>
            </a:custGeom>
            <a:blipFill dpi="0" rotWithShape="1">
              <a:blip r:embed="rId4">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10" name="Freeform 9"/>
            <p:cNvSpPr/>
            <p:nvPr/>
          </p:nvSpPr>
          <p:spPr bwMode="auto">
            <a:xfrm>
              <a:off x="4775967" y="3946404"/>
              <a:ext cx="1752600" cy="1752600"/>
            </a:xfrm>
            <a:custGeom>
              <a:avLst/>
              <a:gdLst>
                <a:gd name="connsiteX0" fmla="*/ 0 w 1752600"/>
                <a:gd name="connsiteY0" fmla="*/ 25400 h 1752600"/>
                <a:gd name="connsiteX1" fmla="*/ 1485900 w 1752600"/>
                <a:gd name="connsiteY1" fmla="*/ 0 h 1752600"/>
                <a:gd name="connsiteX2" fmla="*/ 1549400 w 1752600"/>
                <a:gd name="connsiteY2" fmla="*/ 190500 h 1752600"/>
                <a:gd name="connsiteX3" fmla="*/ 1676400 w 1752600"/>
                <a:gd name="connsiteY3" fmla="*/ 342900 h 1752600"/>
                <a:gd name="connsiteX4" fmla="*/ 1752600 w 1752600"/>
                <a:gd name="connsiteY4" fmla="*/ 431800 h 1752600"/>
                <a:gd name="connsiteX5" fmla="*/ 977900 w 1752600"/>
                <a:gd name="connsiteY5" fmla="*/ 1752600 h 1752600"/>
                <a:gd name="connsiteX6" fmla="*/ 571500 w 1752600"/>
                <a:gd name="connsiteY6" fmla="*/ 1473200 h 1752600"/>
                <a:gd name="connsiteX7" fmla="*/ 266700 w 1752600"/>
                <a:gd name="connsiteY7" fmla="*/ 1079500 h 1752600"/>
                <a:gd name="connsiteX8" fmla="*/ 50800 w 1752600"/>
                <a:gd name="connsiteY8" fmla="*/ 596900 h 1752600"/>
                <a:gd name="connsiteX9" fmla="*/ 0 w 1752600"/>
                <a:gd name="connsiteY9" fmla="*/ 254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2600" h="1752600">
                  <a:moveTo>
                    <a:pt x="0" y="25400"/>
                  </a:moveTo>
                  <a:lnTo>
                    <a:pt x="1485900" y="0"/>
                  </a:lnTo>
                  <a:lnTo>
                    <a:pt x="1549400" y="190500"/>
                  </a:lnTo>
                  <a:lnTo>
                    <a:pt x="1676400" y="342900"/>
                  </a:lnTo>
                  <a:lnTo>
                    <a:pt x="1752600" y="431800"/>
                  </a:lnTo>
                  <a:lnTo>
                    <a:pt x="977900" y="1752600"/>
                  </a:lnTo>
                  <a:lnTo>
                    <a:pt x="571500" y="1473200"/>
                  </a:lnTo>
                  <a:lnTo>
                    <a:pt x="266700" y="1079500"/>
                  </a:lnTo>
                  <a:lnTo>
                    <a:pt x="50800" y="596900"/>
                  </a:lnTo>
                  <a:lnTo>
                    <a:pt x="0" y="25400"/>
                  </a:lnTo>
                  <a:close/>
                </a:path>
              </a:pathLst>
            </a:custGeom>
            <a:blipFill>
              <a:blip r:embed="rId5"/>
              <a:stretch>
                <a:fillRect l="-8000" t="-8000" r="-11000" b="-12000"/>
              </a:stretch>
            </a:blip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11" name="Freeform 10"/>
            <p:cNvSpPr/>
            <p:nvPr/>
          </p:nvSpPr>
          <p:spPr bwMode="auto">
            <a:xfrm>
              <a:off x="7049267" y="2219204"/>
              <a:ext cx="1714500" cy="1739900"/>
            </a:xfrm>
            <a:custGeom>
              <a:avLst/>
              <a:gdLst>
                <a:gd name="connsiteX0" fmla="*/ 723900 w 1714500"/>
                <a:gd name="connsiteY0" fmla="*/ 0 h 1739900"/>
                <a:gd name="connsiteX1" fmla="*/ 0 w 1714500"/>
                <a:gd name="connsiteY1" fmla="*/ 1270000 h 1739900"/>
                <a:gd name="connsiteX2" fmla="*/ 127000 w 1714500"/>
                <a:gd name="connsiteY2" fmla="*/ 1485900 h 1739900"/>
                <a:gd name="connsiteX3" fmla="*/ 203200 w 1714500"/>
                <a:gd name="connsiteY3" fmla="*/ 1739900 h 1739900"/>
                <a:gd name="connsiteX4" fmla="*/ 1714500 w 1714500"/>
                <a:gd name="connsiteY4" fmla="*/ 1739900 h 1739900"/>
                <a:gd name="connsiteX5" fmla="*/ 1689100 w 1714500"/>
                <a:gd name="connsiteY5" fmla="*/ 1308100 h 1739900"/>
                <a:gd name="connsiteX6" fmla="*/ 1485900 w 1714500"/>
                <a:gd name="connsiteY6" fmla="*/ 685800 h 1739900"/>
                <a:gd name="connsiteX7" fmla="*/ 1104900 w 1714500"/>
                <a:gd name="connsiteY7" fmla="*/ 241300 h 1739900"/>
                <a:gd name="connsiteX8" fmla="*/ 723900 w 1714500"/>
                <a:gd name="connsiteY8" fmla="*/ 0 h 173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0" h="1739900">
                  <a:moveTo>
                    <a:pt x="723900" y="0"/>
                  </a:moveTo>
                  <a:lnTo>
                    <a:pt x="0" y="1270000"/>
                  </a:lnTo>
                  <a:lnTo>
                    <a:pt x="127000" y="1485900"/>
                  </a:lnTo>
                  <a:lnTo>
                    <a:pt x="203200" y="1739900"/>
                  </a:lnTo>
                  <a:lnTo>
                    <a:pt x="1714500" y="1739900"/>
                  </a:lnTo>
                  <a:lnTo>
                    <a:pt x="1689100" y="1308100"/>
                  </a:lnTo>
                  <a:lnTo>
                    <a:pt x="1485900" y="685800"/>
                  </a:lnTo>
                  <a:lnTo>
                    <a:pt x="1104900" y="241300"/>
                  </a:lnTo>
                  <a:lnTo>
                    <a:pt x="723900" y="0"/>
                  </a:lnTo>
                  <a:close/>
                </a:path>
              </a:pathLst>
            </a:custGeom>
            <a:blipFill dpi="0" rotWithShape="1">
              <a:blip r:embed="rId6"/>
              <a:srcRect/>
              <a:stretch>
                <a:fillRect l="-8000" t="-4000" r="-12000" b="-16000"/>
              </a:stretch>
            </a:blip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12" name="Freeform 11"/>
            <p:cNvSpPr/>
            <p:nvPr/>
          </p:nvSpPr>
          <p:spPr bwMode="auto">
            <a:xfrm>
              <a:off x="7023867" y="3946404"/>
              <a:ext cx="1752600" cy="1739900"/>
            </a:xfrm>
            <a:custGeom>
              <a:avLst/>
              <a:gdLst>
                <a:gd name="connsiteX0" fmla="*/ 1752600 w 1752600"/>
                <a:gd name="connsiteY0" fmla="*/ 0 h 1739900"/>
                <a:gd name="connsiteX1" fmla="*/ 241300 w 1752600"/>
                <a:gd name="connsiteY1" fmla="*/ 12700 h 1739900"/>
                <a:gd name="connsiteX2" fmla="*/ 177800 w 1752600"/>
                <a:gd name="connsiteY2" fmla="*/ 203200 h 1739900"/>
                <a:gd name="connsiteX3" fmla="*/ 63500 w 1752600"/>
                <a:gd name="connsiteY3" fmla="*/ 368300 h 1739900"/>
                <a:gd name="connsiteX4" fmla="*/ 0 w 1752600"/>
                <a:gd name="connsiteY4" fmla="*/ 431800 h 1739900"/>
                <a:gd name="connsiteX5" fmla="*/ 749300 w 1752600"/>
                <a:gd name="connsiteY5" fmla="*/ 1739900 h 1739900"/>
                <a:gd name="connsiteX6" fmla="*/ 1231900 w 1752600"/>
                <a:gd name="connsiteY6" fmla="*/ 1409700 h 1739900"/>
                <a:gd name="connsiteX7" fmla="*/ 1600200 w 1752600"/>
                <a:gd name="connsiteY7" fmla="*/ 901700 h 1739900"/>
                <a:gd name="connsiteX8" fmla="*/ 1752600 w 1752600"/>
                <a:gd name="connsiteY8" fmla="*/ 317500 h 1739900"/>
                <a:gd name="connsiteX9" fmla="*/ 1752600 w 1752600"/>
                <a:gd name="connsiteY9" fmla="*/ 0 h 173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2600" h="1739900">
                  <a:moveTo>
                    <a:pt x="1752600" y="0"/>
                  </a:moveTo>
                  <a:lnTo>
                    <a:pt x="241300" y="12700"/>
                  </a:lnTo>
                  <a:lnTo>
                    <a:pt x="177800" y="203200"/>
                  </a:lnTo>
                  <a:lnTo>
                    <a:pt x="63500" y="368300"/>
                  </a:lnTo>
                  <a:lnTo>
                    <a:pt x="0" y="431800"/>
                  </a:lnTo>
                  <a:lnTo>
                    <a:pt x="749300" y="1739900"/>
                  </a:lnTo>
                  <a:lnTo>
                    <a:pt x="1231900" y="1409700"/>
                  </a:lnTo>
                  <a:lnTo>
                    <a:pt x="1600200" y="901700"/>
                  </a:lnTo>
                  <a:lnTo>
                    <a:pt x="1752600" y="317500"/>
                  </a:lnTo>
                  <a:lnTo>
                    <a:pt x="1752600" y="0"/>
                  </a:lnTo>
                  <a:close/>
                </a:path>
              </a:pathLst>
            </a:custGeom>
            <a:blipFill dpi="0" rotWithShape="1">
              <a:blip r:embed="rId7"/>
              <a:srcRect/>
              <a:stretch>
                <a:fillRect l="-8000" t="-8000" r="-11000" b="-12000"/>
              </a:stretch>
            </a:blip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13" name="Freeform 12"/>
            <p:cNvSpPr>
              <a:spLocks noChangeAspect="1"/>
            </p:cNvSpPr>
            <p:nvPr/>
          </p:nvSpPr>
          <p:spPr bwMode="auto">
            <a:xfrm>
              <a:off x="5805744" y="4425643"/>
              <a:ext cx="1902842" cy="1661609"/>
            </a:xfrm>
            <a:custGeom>
              <a:avLst/>
              <a:gdLst>
                <a:gd name="connsiteX0" fmla="*/ 787400 w 2032000"/>
                <a:gd name="connsiteY0" fmla="*/ 0 h 1562100"/>
                <a:gd name="connsiteX1" fmla="*/ 0 w 2032000"/>
                <a:gd name="connsiteY1" fmla="*/ 1320800 h 1562100"/>
                <a:gd name="connsiteX2" fmla="*/ 520700 w 2032000"/>
                <a:gd name="connsiteY2" fmla="*/ 1511300 h 1562100"/>
                <a:gd name="connsiteX3" fmla="*/ 939800 w 2032000"/>
                <a:gd name="connsiteY3" fmla="*/ 1562100 h 1562100"/>
                <a:gd name="connsiteX4" fmla="*/ 1295400 w 2032000"/>
                <a:gd name="connsiteY4" fmla="*/ 1549400 h 1562100"/>
                <a:gd name="connsiteX5" fmla="*/ 1663700 w 2032000"/>
                <a:gd name="connsiteY5" fmla="*/ 1473200 h 1562100"/>
                <a:gd name="connsiteX6" fmla="*/ 2032000 w 2032000"/>
                <a:gd name="connsiteY6" fmla="*/ 1308100 h 1562100"/>
                <a:gd name="connsiteX7" fmla="*/ 1270000 w 2032000"/>
                <a:gd name="connsiteY7" fmla="*/ 12700 h 1562100"/>
                <a:gd name="connsiteX8" fmla="*/ 1104900 w 2032000"/>
                <a:gd name="connsiteY8" fmla="*/ 50800 h 1562100"/>
                <a:gd name="connsiteX9" fmla="*/ 787400 w 2032000"/>
                <a:gd name="connsiteY9" fmla="*/ 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00" h="1562100">
                  <a:moveTo>
                    <a:pt x="787400" y="0"/>
                  </a:moveTo>
                  <a:lnTo>
                    <a:pt x="0" y="1320800"/>
                  </a:lnTo>
                  <a:lnTo>
                    <a:pt x="520700" y="1511300"/>
                  </a:lnTo>
                  <a:lnTo>
                    <a:pt x="939800" y="1562100"/>
                  </a:lnTo>
                  <a:lnTo>
                    <a:pt x="1295400" y="1549400"/>
                  </a:lnTo>
                  <a:lnTo>
                    <a:pt x="1663700" y="1473200"/>
                  </a:lnTo>
                  <a:lnTo>
                    <a:pt x="2032000" y="1308100"/>
                  </a:lnTo>
                  <a:lnTo>
                    <a:pt x="1270000" y="12700"/>
                  </a:lnTo>
                  <a:lnTo>
                    <a:pt x="1104900" y="50800"/>
                  </a:lnTo>
                  <a:lnTo>
                    <a:pt x="787400" y="0"/>
                  </a:lnTo>
                  <a:close/>
                </a:path>
              </a:pathLst>
            </a:custGeom>
            <a:blipFill dpi="0" rotWithShape="1">
              <a:blip r:embed="rId8" cstate="print">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grpSp>
          <p:nvGrpSpPr>
            <p:cNvPr id="14" name="Group 13"/>
            <p:cNvGrpSpPr/>
            <p:nvPr/>
          </p:nvGrpSpPr>
          <p:grpSpPr>
            <a:xfrm>
              <a:off x="4715313" y="1901704"/>
              <a:ext cx="4083708" cy="4083708"/>
              <a:chOff x="4728013" y="1910900"/>
              <a:chExt cx="4083708" cy="4083708"/>
            </a:xfrm>
          </p:grpSpPr>
          <p:sp>
            <p:nvSpPr>
              <p:cNvPr id="15" name="Oval 14"/>
              <p:cNvSpPr>
                <a:spLocks noChangeAspect="1"/>
              </p:cNvSpPr>
              <p:nvPr/>
            </p:nvSpPr>
            <p:spPr bwMode="auto">
              <a:xfrm>
                <a:off x="6248400" y="3429000"/>
                <a:ext cx="1005840" cy="1005840"/>
              </a:xfrm>
              <a:prstGeom prst="ellipse">
                <a:avLst/>
              </a:prstGeom>
              <a:solidFill>
                <a:schemeClr val="tx1"/>
              </a:solidFill>
              <a:ln w="76200" cap="flat" cmpd="sng" algn="ctr">
                <a:solidFill>
                  <a:srgbClr val="FFFF00"/>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16" name="Oval 15"/>
              <p:cNvSpPr>
                <a:spLocks noChangeAspect="1"/>
              </p:cNvSpPr>
              <p:nvPr/>
            </p:nvSpPr>
            <p:spPr bwMode="auto">
              <a:xfrm>
                <a:off x="4768246" y="1951133"/>
                <a:ext cx="4003243" cy="4003243"/>
              </a:xfrm>
              <a:prstGeom prst="ellipse">
                <a:avLst/>
              </a:prstGeom>
              <a:noFill/>
              <a:ln w="76200" cap="flat" cmpd="sng" algn="ctr">
                <a:solidFill>
                  <a:srgbClr val="FFFF00"/>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sp>
            <p:nvSpPr>
              <p:cNvPr id="17" name="Oval 16"/>
              <p:cNvSpPr>
                <a:spLocks noChangeAspect="1"/>
              </p:cNvSpPr>
              <p:nvPr/>
            </p:nvSpPr>
            <p:spPr bwMode="auto">
              <a:xfrm>
                <a:off x="4728013" y="1910900"/>
                <a:ext cx="4083708" cy="4083708"/>
              </a:xfrm>
              <a:prstGeom prst="ellipse">
                <a:avLst/>
              </a:prstGeom>
              <a:noFill/>
              <a:ln w="76200" cap="flat" cmpd="sng" algn="ctr">
                <a:solidFill>
                  <a:srgbClr val="FFFF00"/>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bodyPr>
              <a:lstStyle/>
              <a:p>
                <a:pPr marL="342900" indent="-342900" fontAlgn="base">
                  <a:spcBef>
                    <a:spcPct val="20000"/>
                  </a:spcBef>
                  <a:spcAft>
                    <a:spcPct val="0"/>
                  </a:spcAft>
                </a:pPr>
                <a:endParaRPr lang="en-US" sz="3200">
                  <a:solidFill>
                    <a:srgbClr val="000000"/>
                  </a:solidFill>
                </a:endParaRPr>
              </a:p>
            </p:txBody>
          </p:sp>
          <p:cxnSp>
            <p:nvCxnSpPr>
              <p:cNvPr id="18" name="Straight Connector 17"/>
              <p:cNvCxnSpPr/>
              <p:nvPr/>
            </p:nvCxnSpPr>
            <p:spPr bwMode="auto">
              <a:xfrm>
                <a:off x="5741167" y="2219204"/>
                <a:ext cx="723900" cy="1244600"/>
              </a:xfrm>
              <a:prstGeom prst="line">
                <a:avLst/>
              </a:prstGeom>
              <a:noFill/>
              <a:ln w="38100" cap="flat" cmpd="sng" algn="ctr">
                <a:solidFill>
                  <a:srgbClr val="FFFF00"/>
                </a:solidFill>
                <a:prstDash val="solid"/>
                <a:round/>
                <a:headEnd type="none" w="med" len="med"/>
                <a:tailEnd type="none" w="med" len="med"/>
              </a:ln>
              <a:effectLst/>
            </p:spPr>
          </p:cxnSp>
          <p:cxnSp>
            <p:nvCxnSpPr>
              <p:cNvPr id="19" name="Straight Connector 18"/>
              <p:cNvCxnSpPr/>
              <p:nvPr/>
            </p:nvCxnSpPr>
            <p:spPr bwMode="auto">
              <a:xfrm flipH="1">
                <a:off x="7049267" y="2219204"/>
                <a:ext cx="723900" cy="1270000"/>
              </a:xfrm>
              <a:prstGeom prst="line">
                <a:avLst/>
              </a:prstGeom>
              <a:noFill/>
              <a:ln w="38100" cap="flat" cmpd="sng" algn="ctr">
                <a:solidFill>
                  <a:srgbClr val="FFFF00"/>
                </a:solidFill>
                <a:prstDash val="solid"/>
                <a:round/>
                <a:headEnd type="none" w="med" len="med"/>
                <a:tailEnd type="none" w="med" len="med"/>
              </a:ln>
              <a:effectLst/>
            </p:spPr>
          </p:cxnSp>
          <p:cxnSp>
            <p:nvCxnSpPr>
              <p:cNvPr id="20" name="Straight Connector 19"/>
              <p:cNvCxnSpPr>
                <a:stCxn id="16" idx="6"/>
              </p:cNvCxnSpPr>
              <p:nvPr/>
            </p:nvCxnSpPr>
            <p:spPr bwMode="auto">
              <a:xfrm flipH="1">
                <a:off x="7265167" y="3952755"/>
                <a:ext cx="1506322" cy="6349"/>
              </a:xfrm>
              <a:prstGeom prst="line">
                <a:avLst/>
              </a:prstGeom>
              <a:noFill/>
              <a:ln w="38100" cap="flat" cmpd="sng" algn="ctr">
                <a:solidFill>
                  <a:srgbClr val="FFFF00"/>
                </a:solidFill>
                <a:prstDash val="solid"/>
                <a:round/>
                <a:headEnd type="none" w="med" len="med"/>
                <a:tailEnd type="none" w="med" len="med"/>
              </a:ln>
              <a:effectLst/>
            </p:spPr>
          </p:cxnSp>
          <p:cxnSp>
            <p:nvCxnSpPr>
              <p:cNvPr id="21" name="Straight Connector 20"/>
              <p:cNvCxnSpPr/>
              <p:nvPr/>
            </p:nvCxnSpPr>
            <p:spPr bwMode="auto">
              <a:xfrm flipH="1" flipV="1">
                <a:off x="7023867" y="4390904"/>
                <a:ext cx="762000" cy="1295400"/>
              </a:xfrm>
              <a:prstGeom prst="line">
                <a:avLst/>
              </a:prstGeom>
              <a:noFill/>
              <a:ln w="38100" cap="flat" cmpd="sng" algn="ctr">
                <a:solidFill>
                  <a:srgbClr val="FFFF00"/>
                </a:solidFill>
                <a:prstDash val="solid"/>
                <a:round/>
                <a:headEnd type="none" w="med" len="med"/>
                <a:tailEnd type="none" w="med" len="med"/>
              </a:ln>
              <a:effectLst/>
            </p:spPr>
          </p:cxnSp>
          <p:cxnSp>
            <p:nvCxnSpPr>
              <p:cNvPr id="22" name="Straight Connector 21"/>
              <p:cNvCxnSpPr/>
              <p:nvPr/>
            </p:nvCxnSpPr>
            <p:spPr bwMode="auto">
              <a:xfrm flipV="1">
                <a:off x="5753867" y="4378204"/>
                <a:ext cx="787400" cy="1320800"/>
              </a:xfrm>
              <a:prstGeom prst="line">
                <a:avLst/>
              </a:prstGeom>
              <a:noFill/>
              <a:ln w="38100" cap="flat" cmpd="sng" algn="ctr">
                <a:solidFill>
                  <a:srgbClr val="FFFF00"/>
                </a:solidFill>
                <a:prstDash val="solid"/>
                <a:round/>
                <a:headEnd type="none" w="med" len="med"/>
                <a:tailEnd type="none" w="med" len="med"/>
              </a:ln>
              <a:effectLst/>
            </p:spPr>
          </p:cxnSp>
          <p:cxnSp>
            <p:nvCxnSpPr>
              <p:cNvPr id="23" name="Straight Connector 22"/>
              <p:cNvCxnSpPr>
                <a:stCxn id="16" idx="2"/>
                <a:endCxn id="15" idx="2"/>
              </p:cNvCxnSpPr>
              <p:nvPr/>
            </p:nvCxnSpPr>
            <p:spPr bwMode="auto">
              <a:xfrm flipV="1">
                <a:off x="4768246" y="3931920"/>
                <a:ext cx="1480154" cy="20835"/>
              </a:xfrm>
              <a:prstGeom prst="line">
                <a:avLst/>
              </a:prstGeom>
              <a:noFill/>
              <a:ln w="38100" cap="flat" cmpd="sng" algn="ctr">
                <a:solidFill>
                  <a:srgbClr val="FFFF00"/>
                </a:solidFill>
                <a:prstDash val="solid"/>
                <a:round/>
                <a:headEnd type="none" w="med" len="med"/>
                <a:tailEnd type="none" w="med" len="med"/>
              </a:ln>
              <a:effectLst/>
            </p:spPr>
          </p:cxnSp>
        </p:grpSp>
      </p:grpSp>
      <p:sp>
        <p:nvSpPr>
          <p:cNvPr id="3" name="Slide Number Placeholder 2"/>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49</a:t>
            </a:fld>
            <a:endParaRPr lang="en-US" dirty="0">
              <a:solidFill>
                <a:srgbClr val="808080"/>
              </a:solidFill>
            </a:endParaRPr>
          </a:p>
        </p:txBody>
      </p:sp>
    </p:spTree>
    <p:extLst>
      <p:ext uri="{BB962C8B-B14F-4D97-AF65-F5344CB8AC3E}">
        <p14:creationId xmlns:p14="http://schemas.microsoft.com/office/powerpoint/2010/main" val="29107902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8824913" cy="1247775"/>
          </a:xfrm>
        </p:spPr>
        <p:txBody>
          <a:bodyPr/>
          <a:lstStyle/>
          <a:p>
            <a:r>
              <a:rPr lang="en-US" dirty="0" smtClean="0"/>
              <a:t>  Importance of and Need for </a:t>
            </a:r>
            <a:br>
              <a:rPr lang="en-US" dirty="0" smtClean="0"/>
            </a:br>
            <a:r>
              <a:rPr lang="en-US" dirty="0" smtClean="0"/>
              <a:t>U.S. Nuclear Capability</a:t>
            </a:r>
          </a:p>
        </p:txBody>
      </p:sp>
      <p:sp>
        <p:nvSpPr>
          <p:cNvPr id="4" name="Content Placeholder 2"/>
          <p:cNvSpPr txBox="1">
            <a:spLocks/>
          </p:cNvSpPr>
          <p:nvPr/>
        </p:nvSpPr>
        <p:spPr>
          <a:xfrm>
            <a:off x="304800" y="1447800"/>
            <a:ext cx="8374062" cy="4791075"/>
          </a:xfrm>
          <a:prstGeom prst="rect">
            <a:avLst/>
          </a:prstGeom>
        </p:spPr>
        <p:txBody>
          <a:bodyPr/>
          <a:lstStyle/>
          <a:p>
            <a:pPr marL="285750" lvl="1" indent="-285750" eaLnBrk="0" hangingPunct="0">
              <a:spcBef>
                <a:spcPct val="20000"/>
              </a:spcBef>
              <a:buClr>
                <a:schemeClr val="accent2">
                  <a:lumMod val="50000"/>
                </a:schemeClr>
              </a:buClr>
              <a:buSzPct val="80000"/>
              <a:buFont typeface="Wingdings" pitchFamily="2" charset="2"/>
              <a:buChar char="n"/>
              <a:defRPr/>
            </a:pPr>
            <a:r>
              <a:rPr lang="en-US" sz="2000" b="1" dirty="0" smtClean="0"/>
              <a:t>Deter adversaries from attacking the U.S. with weapons </a:t>
            </a:r>
            <a:r>
              <a:rPr lang="en-US" sz="2000" b="1" dirty="0"/>
              <a:t>of mass destruction </a:t>
            </a:r>
            <a:r>
              <a:rPr lang="en-US" sz="2000" b="1" dirty="0" smtClean="0"/>
              <a:t>(WMD)</a:t>
            </a:r>
          </a:p>
          <a:p>
            <a:pPr marL="285750" lvl="1" indent="-285750" eaLnBrk="0" hangingPunct="0">
              <a:spcBef>
                <a:spcPct val="20000"/>
              </a:spcBef>
              <a:buClr>
                <a:schemeClr val="accent2">
                  <a:lumMod val="50000"/>
                </a:schemeClr>
              </a:buClr>
              <a:buSzPct val="80000"/>
              <a:buFont typeface="Wingdings" pitchFamily="2" charset="2"/>
              <a:buChar char="n"/>
              <a:defRPr/>
            </a:pPr>
            <a:endParaRPr lang="en-US" sz="800" b="1" dirty="0" smtClean="0"/>
          </a:p>
          <a:p>
            <a:pPr marL="285750" lvl="1" indent="-285750" eaLnBrk="0" hangingPunct="0">
              <a:spcBef>
                <a:spcPct val="20000"/>
              </a:spcBef>
              <a:buClr>
                <a:schemeClr val="accent2">
                  <a:lumMod val="50000"/>
                </a:schemeClr>
              </a:buClr>
              <a:buSzPct val="80000"/>
              <a:buFont typeface="Wingdings" pitchFamily="2" charset="2"/>
              <a:buChar char="n"/>
              <a:defRPr/>
            </a:pPr>
            <a:r>
              <a:rPr lang="en-US" sz="2000" b="1" dirty="0" smtClean="0"/>
              <a:t>Assure Allies and partners of our commitment to their security</a:t>
            </a:r>
          </a:p>
          <a:p>
            <a:pPr marL="285750" lvl="1" indent="-285750" eaLnBrk="0" hangingPunct="0">
              <a:spcBef>
                <a:spcPct val="20000"/>
              </a:spcBef>
              <a:buClr>
                <a:schemeClr val="accent2">
                  <a:lumMod val="50000"/>
                </a:schemeClr>
              </a:buClr>
              <a:buSzPct val="80000"/>
              <a:buFont typeface="Wingdings" pitchFamily="2" charset="2"/>
              <a:buChar char="n"/>
              <a:defRPr/>
            </a:pPr>
            <a:endParaRPr lang="en-US" sz="800" b="1" dirty="0" smtClean="0"/>
          </a:p>
          <a:p>
            <a:pPr marL="285750" lvl="1" indent="-285750" eaLnBrk="0" hangingPunct="0">
              <a:spcBef>
                <a:spcPct val="20000"/>
              </a:spcBef>
              <a:buClr>
                <a:schemeClr val="accent2">
                  <a:lumMod val="50000"/>
                </a:schemeClr>
              </a:buClr>
              <a:buSzPct val="80000"/>
              <a:buFont typeface="Wingdings" pitchFamily="2" charset="2"/>
              <a:buChar char="n"/>
              <a:defRPr/>
            </a:pPr>
            <a:r>
              <a:rPr lang="en-US" sz="2000" b="1" dirty="0" smtClean="0"/>
              <a:t>Dissuade potential adversaries from developing WMDs</a:t>
            </a:r>
          </a:p>
          <a:p>
            <a:pPr marL="285750" lvl="1" indent="-285750" eaLnBrk="0" hangingPunct="0">
              <a:spcBef>
                <a:spcPct val="20000"/>
              </a:spcBef>
              <a:buClr>
                <a:schemeClr val="accent2">
                  <a:lumMod val="50000"/>
                </a:schemeClr>
              </a:buClr>
              <a:buSzPct val="80000"/>
              <a:buFont typeface="Wingdings" pitchFamily="2" charset="2"/>
              <a:buChar char="n"/>
              <a:defRPr/>
            </a:pPr>
            <a:endParaRPr lang="en-US" sz="800" b="1" dirty="0" smtClean="0"/>
          </a:p>
          <a:p>
            <a:pPr marL="285750" lvl="1" indent="-285750" eaLnBrk="0" hangingPunct="0">
              <a:spcBef>
                <a:spcPct val="20000"/>
              </a:spcBef>
              <a:buClr>
                <a:schemeClr val="accent2">
                  <a:lumMod val="50000"/>
                </a:schemeClr>
              </a:buClr>
              <a:buSzPct val="80000"/>
              <a:buFont typeface="Wingdings" pitchFamily="2" charset="2"/>
              <a:buChar char="n"/>
              <a:defRPr/>
            </a:pPr>
            <a:r>
              <a:rPr lang="en-US" sz="2000" b="1" dirty="0" smtClean="0"/>
              <a:t>The only in-kind response to a WMD attack the U.S. chooses to maintain</a:t>
            </a:r>
          </a:p>
          <a:p>
            <a:pPr marL="0" lvl="1" eaLnBrk="0" hangingPunct="0">
              <a:spcBef>
                <a:spcPct val="20000"/>
              </a:spcBef>
              <a:buClr>
                <a:schemeClr val="accent2">
                  <a:lumMod val="50000"/>
                </a:schemeClr>
              </a:buClr>
              <a:buSzPct val="80000"/>
              <a:defRPr/>
            </a:pPr>
            <a:endParaRPr lang="en-US" sz="2000" b="1" dirty="0" smtClean="0"/>
          </a:p>
          <a:p>
            <a:pPr marL="285750" lvl="1" indent="-285750" eaLnBrk="0" hangingPunct="0">
              <a:spcBef>
                <a:spcPct val="20000"/>
              </a:spcBef>
              <a:buClr>
                <a:schemeClr val="accent2">
                  <a:lumMod val="50000"/>
                </a:schemeClr>
              </a:buClr>
              <a:buSzPct val="80000"/>
              <a:defRPr/>
            </a:pPr>
            <a:r>
              <a:rPr lang="en-US" sz="2400" dirty="0" smtClean="0">
                <a:latin typeface="Arial" charset="0"/>
              </a:rPr>
              <a:t>		</a:t>
            </a:r>
            <a:endParaRPr lang="en-US" sz="2400" dirty="0">
              <a:latin typeface="Arial" charset="0"/>
            </a:endParaRPr>
          </a:p>
          <a:p>
            <a:pPr marL="285750" lvl="1" indent="-285750" eaLnBrk="0" hangingPunct="0">
              <a:spcBef>
                <a:spcPct val="20000"/>
              </a:spcBef>
              <a:buClr>
                <a:schemeClr val="accent2">
                  <a:lumMod val="50000"/>
                </a:schemeClr>
              </a:buClr>
              <a:buSzPct val="80000"/>
              <a:defRPr/>
            </a:pPr>
            <a:endParaRPr lang="en-US" sz="2400" b="1" dirty="0"/>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1200150" lvl="3"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p:txBody>
      </p:sp>
      <p:pic>
        <p:nvPicPr>
          <p:cNvPr id="8" name="Picture 7" descr="kc10_b52.jpg"/>
          <p:cNvPicPr>
            <a:picLocks noChangeAspect="1"/>
          </p:cNvPicPr>
          <p:nvPr/>
        </p:nvPicPr>
        <p:blipFill>
          <a:blip r:embed="rId3" cstate="print"/>
          <a:stretch>
            <a:fillRect/>
          </a:stretch>
        </p:blipFill>
        <p:spPr>
          <a:xfrm>
            <a:off x="3276600" y="4145801"/>
            <a:ext cx="2590800" cy="1842999"/>
          </a:xfrm>
          <a:prstGeom prst="rect">
            <a:avLst/>
          </a:prstGeom>
          <a:ln>
            <a:solidFill>
              <a:schemeClr val="tx1"/>
            </a:solidFill>
          </a:ln>
          <a:effectLst>
            <a:glow rad="63500">
              <a:schemeClr val="accent4">
                <a:satMod val="175000"/>
                <a:alpha val="40000"/>
              </a:schemeClr>
            </a:glow>
            <a:outerShdw blurRad="50800" dist="38100" algn="l" rotWithShape="0">
              <a:prstClr val="black">
                <a:alpha val="40000"/>
              </a:prst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6852" y="4145800"/>
            <a:ext cx="2675872" cy="1847088"/>
          </a:xfrm>
          <a:prstGeom prst="rect">
            <a:avLst/>
          </a:prstGeom>
          <a:ln>
            <a:solidFill>
              <a:schemeClr val="tx1"/>
            </a:solidFill>
          </a:ln>
          <a:effectLst>
            <a:glow rad="63500">
              <a:schemeClr val="accent4">
                <a:satMod val="175000"/>
                <a:alpha val="40000"/>
              </a:schemeClr>
            </a:glow>
            <a:outerShdw blurRad="50800" dist="38100" algn="l" rotWithShape="0">
              <a:prstClr val="black">
                <a:alpha val="40000"/>
              </a:prstClr>
            </a:outerShdw>
          </a:effectLst>
        </p:spPr>
      </p:pic>
      <p:sp>
        <p:nvSpPr>
          <p:cNvPr id="3" name="Slide Number Placeholder 2"/>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5</a:t>
            </a:fld>
            <a:endParaRPr lang="en-US" dirty="0">
              <a:solidFill>
                <a:srgbClr val="80808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267" y="4145801"/>
            <a:ext cx="2770632" cy="1847088"/>
          </a:xfrm>
          <a:prstGeom prst="rect">
            <a:avLst/>
          </a:prstGeom>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09424437"/>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Nuclear </a:t>
            </a:r>
            <a:r>
              <a:rPr lang="en-US" dirty="0" smtClean="0"/>
              <a:t>Weapons Surety</a:t>
            </a:r>
            <a:endParaRPr lang="en-US" dirty="0"/>
          </a:p>
        </p:txBody>
      </p:sp>
      <p:sp>
        <p:nvSpPr>
          <p:cNvPr id="5" name="Rectangle 4"/>
          <p:cNvSpPr/>
          <p:nvPr/>
        </p:nvSpPr>
        <p:spPr bwMode="auto">
          <a:xfrm>
            <a:off x="395416" y="1447799"/>
            <a:ext cx="8377881" cy="1600201"/>
          </a:xfrm>
          <a:prstGeom prst="rect">
            <a:avLst/>
          </a:prstGeom>
          <a:solidFill>
            <a:srgbClr val="DDDDDD"/>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 name="Content Placeholder 2"/>
          <p:cNvSpPr>
            <a:spLocks noGrp="1"/>
          </p:cNvSpPr>
          <p:nvPr>
            <p:ph idx="1"/>
          </p:nvPr>
        </p:nvSpPr>
        <p:spPr>
          <a:xfrm>
            <a:off x="532861" y="1466850"/>
            <a:ext cx="8102991" cy="4324350"/>
          </a:xfrm>
        </p:spPr>
        <p:txBody>
          <a:bodyPr/>
          <a:lstStyle/>
          <a:p>
            <a:pPr marL="0" indent="0" algn="ctr">
              <a:spcBef>
                <a:spcPts val="0"/>
              </a:spcBef>
              <a:buNone/>
            </a:pPr>
            <a:r>
              <a:rPr lang="en-US" sz="2300" b="1" dirty="0" smtClean="0"/>
              <a:t>The </a:t>
            </a:r>
            <a:r>
              <a:rPr lang="en-US" sz="2300" b="1" dirty="0"/>
              <a:t>existence </a:t>
            </a:r>
            <a:r>
              <a:rPr lang="en-US" sz="2300" b="1" dirty="0" smtClean="0"/>
              <a:t>of, and your participation </a:t>
            </a:r>
            <a:r>
              <a:rPr lang="en-US" sz="2300" b="1" dirty="0"/>
              <a:t>in the </a:t>
            </a:r>
            <a:r>
              <a:rPr lang="en-US" sz="2300" b="1" dirty="0" smtClean="0"/>
              <a:t>           Personnel </a:t>
            </a:r>
            <a:r>
              <a:rPr lang="en-US" sz="2300" b="1" dirty="0"/>
              <a:t>Reliability </a:t>
            </a:r>
            <a:r>
              <a:rPr lang="en-US" sz="2300" b="1" dirty="0" smtClean="0"/>
              <a:t>Assurance Program </a:t>
            </a:r>
            <a:r>
              <a:rPr lang="en-US" sz="2300" b="1" dirty="0"/>
              <a:t>(</a:t>
            </a:r>
            <a:r>
              <a:rPr lang="en-US" sz="2300" b="1" dirty="0" smtClean="0"/>
              <a:t>PRAP</a:t>
            </a:r>
            <a:r>
              <a:rPr lang="en-US" sz="2300" b="1" dirty="0"/>
              <a:t>) </a:t>
            </a:r>
            <a:r>
              <a:rPr lang="en-US" sz="2300" b="1" dirty="0" smtClean="0"/>
              <a:t>is </a:t>
            </a:r>
            <a:r>
              <a:rPr lang="en-US" sz="2300" b="1" dirty="0"/>
              <a:t>proof-positive that America’s nuclear professionals </a:t>
            </a:r>
            <a:r>
              <a:rPr lang="en-US" sz="2300" b="1" dirty="0" smtClean="0"/>
              <a:t>are </a:t>
            </a:r>
            <a:r>
              <a:rPr lang="en-US" sz="2300" b="1" dirty="0"/>
              <a:t>trustworthy, loyal, responsible, healthy and </a:t>
            </a:r>
            <a:r>
              <a:rPr lang="en-US" sz="2300" b="1" dirty="0" smtClean="0"/>
              <a:t>dedicated</a:t>
            </a:r>
            <a:endParaRPr lang="en-US" sz="2300" b="1" dirty="0"/>
          </a:p>
        </p:txBody>
      </p:sp>
      <p:pic>
        <p:nvPicPr>
          <p:cNvPr id="2050" name="Picture 2" descr="C:\Users\NashSD\Desktop\Surety Training\Pics\ICBM traine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1" y="3657598"/>
            <a:ext cx="3886199" cy="2629871"/>
          </a:xfrm>
          <a:prstGeom prst="rect">
            <a:avLst/>
          </a:prstGeom>
          <a:noFill/>
          <a:ln>
            <a:solidFill>
              <a:schemeClr val="tx1"/>
            </a:solidFill>
          </a:ln>
          <a:effectLst>
            <a:glow rad="63500">
              <a:schemeClr val="accent4">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3641270"/>
            <a:ext cx="3806463" cy="2662527"/>
          </a:xfrm>
          <a:prstGeom prst="rect">
            <a:avLst/>
          </a:prstGeom>
          <a:ln>
            <a:solidFill>
              <a:schemeClr val="tx1"/>
            </a:solidFill>
          </a:ln>
          <a:effectLst>
            <a:glow rad="101600">
              <a:schemeClr val="accent4">
                <a:satMod val="175000"/>
                <a:alpha val="40000"/>
              </a:schemeClr>
            </a:glow>
          </a:effectLst>
        </p:spPr>
      </p:pic>
      <p:sp>
        <p:nvSpPr>
          <p:cNvPr id="4" name="Slide Number Placeholder 3"/>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50</a:t>
            </a:fld>
            <a:endParaRPr lang="en-US" dirty="0">
              <a:solidFill>
                <a:srgbClr val="808080"/>
              </a:solidFill>
            </a:endParaRPr>
          </a:p>
        </p:txBody>
      </p:sp>
    </p:spTree>
    <p:extLst>
      <p:ext uri="{BB962C8B-B14F-4D97-AF65-F5344CB8AC3E}">
        <p14:creationId xmlns:p14="http://schemas.microsoft.com/office/powerpoint/2010/main" val="299253089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295400" y="0"/>
            <a:ext cx="7518400" cy="1204913"/>
          </a:xfrm>
        </p:spPr>
        <p:txBody>
          <a:bodyPr/>
          <a:lstStyle/>
          <a:p>
            <a:r>
              <a:rPr lang="en-US" dirty="0"/>
              <a:t>Nuclear </a:t>
            </a:r>
            <a:r>
              <a:rPr lang="en-US" dirty="0" smtClean="0"/>
              <a:t>Weapons Surety </a:t>
            </a:r>
            <a:br>
              <a:rPr lang="en-US" dirty="0" smtClean="0"/>
            </a:br>
            <a:r>
              <a:rPr lang="en-US" sz="2800" dirty="0" smtClean="0"/>
              <a:t>Personnel Reliability Assurance Program</a:t>
            </a:r>
          </a:p>
        </p:txBody>
      </p:sp>
      <p:sp>
        <p:nvSpPr>
          <p:cNvPr id="5" name="Content Placeholder 2"/>
          <p:cNvSpPr txBox="1">
            <a:spLocks/>
          </p:cNvSpPr>
          <p:nvPr/>
        </p:nvSpPr>
        <p:spPr>
          <a:xfrm>
            <a:off x="388938" y="1457325"/>
            <a:ext cx="8374062" cy="4791075"/>
          </a:xfrm>
          <a:prstGeom prst="rect">
            <a:avLst/>
          </a:prstGeom>
        </p:spPr>
        <p:txBody>
          <a:bodyPr/>
          <a:lstStyle/>
          <a:p>
            <a:pPr marL="285750" indent="-285750" eaLnBrk="0" hangingPunct="0">
              <a:spcBef>
                <a:spcPts val="60"/>
              </a:spcBef>
              <a:buClr>
                <a:schemeClr val="accent2">
                  <a:lumMod val="50000"/>
                </a:schemeClr>
              </a:buClr>
              <a:buSzPct val="80000"/>
              <a:buFont typeface="Wingdings" pitchFamily="2" charset="2"/>
              <a:buChar char="n"/>
              <a:defRPr/>
            </a:pPr>
            <a:r>
              <a:rPr lang="en-US" sz="2000" b="1" kern="0" dirty="0" smtClean="0"/>
              <a:t>Ensures that personnel with access to/knowledge of nuclear weapons meet the highest standards of personal reliability</a:t>
            </a:r>
          </a:p>
          <a:p>
            <a:pPr marL="285750" indent="-285750" eaLnBrk="0" hangingPunct="0">
              <a:spcBef>
                <a:spcPts val="60"/>
              </a:spcBef>
              <a:buClr>
                <a:schemeClr val="accent2">
                  <a:lumMod val="50000"/>
                </a:schemeClr>
              </a:buClr>
              <a:buSzPct val="80000"/>
              <a:buFont typeface="Wingdings" pitchFamily="2" charset="2"/>
              <a:buChar char="n"/>
              <a:defRPr/>
            </a:pPr>
            <a:endParaRPr lang="en-US" sz="800" b="1" kern="0" dirty="0" smtClean="0"/>
          </a:p>
          <a:p>
            <a:pPr marL="285750" indent="-285750" eaLnBrk="0" hangingPunct="0">
              <a:spcBef>
                <a:spcPts val="60"/>
              </a:spcBef>
              <a:buClr>
                <a:schemeClr val="accent2">
                  <a:lumMod val="50000"/>
                </a:schemeClr>
              </a:buClr>
              <a:buSzPct val="80000"/>
              <a:buFont typeface="Wingdings" pitchFamily="2" charset="2"/>
              <a:buChar char="n"/>
              <a:defRPr/>
            </a:pPr>
            <a:r>
              <a:rPr lang="en-US" sz="2000" b="1" kern="0" dirty="0" smtClean="0"/>
              <a:t>It’s an important component/adjunct to the two-person concept</a:t>
            </a:r>
          </a:p>
          <a:p>
            <a:pPr marL="285750" indent="-285750" eaLnBrk="0" hangingPunct="0">
              <a:spcBef>
                <a:spcPts val="60"/>
              </a:spcBef>
              <a:buClr>
                <a:schemeClr val="accent2">
                  <a:lumMod val="50000"/>
                </a:schemeClr>
              </a:buClr>
              <a:buSzPct val="80000"/>
              <a:buFont typeface="Wingdings" pitchFamily="2" charset="2"/>
              <a:buChar char="n"/>
              <a:defRPr/>
            </a:pPr>
            <a:endParaRPr lang="en-US" sz="800" b="1" kern="0" dirty="0" smtClean="0"/>
          </a:p>
          <a:p>
            <a:pPr marL="285750" indent="-285750" eaLnBrk="0" hangingPunct="0">
              <a:spcBef>
                <a:spcPts val="60"/>
              </a:spcBef>
              <a:buClr>
                <a:schemeClr val="accent2">
                  <a:lumMod val="50000"/>
                </a:schemeClr>
              </a:buClr>
              <a:buSzPct val="80000"/>
              <a:buFont typeface="Wingdings" pitchFamily="2" charset="2"/>
              <a:buChar char="n"/>
              <a:defRPr/>
            </a:pPr>
            <a:r>
              <a:rPr lang="en-US" sz="2000" b="1" kern="0" dirty="0" smtClean="0"/>
              <a:t>Ensures individuals are:</a:t>
            </a:r>
          </a:p>
          <a:p>
            <a:pPr marL="285750" indent="-285750" eaLnBrk="0" hangingPunct="0">
              <a:spcBef>
                <a:spcPts val="60"/>
              </a:spcBef>
              <a:buClr>
                <a:schemeClr val="accent2">
                  <a:lumMod val="50000"/>
                </a:schemeClr>
              </a:buClr>
              <a:buSzPct val="80000"/>
              <a:buFont typeface="Wingdings" pitchFamily="2" charset="2"/>
              <a:buChar char="n"/>
              <a:defRPr/>
            </a:pPr>
            <a:endParaRPr lang="en-US" sz="800" b="1" kern="0" dirty="0" smtClean="0"/>
          </a:p>
          <a:p>
            <a:pPr marL="685800" lvl="1" indent="-285750" eaLnBrk="0" hangingPunct="0">
              <a:spcBef>
                <a:spcPts val="30"/>
              </a:spcBef>
              <a:buClr>
                <a:schemeClr val="accent2">
                  <a:lumMod val="50000"/>
                </a:schemeClr>
              </a:buClr>
              <a:buSzPct val="80000"/>
              <a:buFont typeface="Wingdings" pitchFamily="2" charset="2"/>
              <a:buChar char="n"/>
              <a:defRPr/>
            </a:pPr>
            <a:r>
              <a:rPr lang="en-US" sz="2000" b="1" kern="0" dirty="0" smtClean="0"/>
              <a:t>Physically, Emotionally and Psychologically reliable</a:t>
            </a:r>
          </a:p>
          <a:p>
            <a:pPr marL="685800" lvl="1" indent="-285750" eaLnBrk="0" hangingPunct="0">
              <a:spcBef>
                <a:spcPts val="30"/>
              </a:spcBef>
              <a:buClr>
                <a:schemeClr val="accent2">
                  <a:lumMod val="50000"/>
                </a:schemeClr>
              </a:buClr>
              <a:buSzPct val="80000"/>
              <a:buFont typeface="Wingdings" pitchFamily="2" charset="2"/>
              <a:buChar char="n"/>
              <a:defRPr/>
            </a:pPr>
            <a:endParaRPr lang="en-US" sz="800" b="1" kern="0" dirty="0" smtClean="0"/>
          </a:p>
          <a:p>
            <a:pPr marL="685800" lvl="1" indent="-285750" eaLnBrk="0" hangingPunct="0">
              <a:spcBef>
                <a:spcPts val="30"/>
              </a:spcBef>
              <a:buClr>
                <a:schemeClr val="accent2">
                  <a:lumMod val="50000"/>
                </a:schemeClr>
              </a:buClr>
              <a:buSzPct val="80000"/>
              <a:buFont typeface="Wingdings" pitchFamily="2" charset="2"/>
              <a:buChar char="n"/>
              <a:defRPr/>
            </a:pPr>
            <a:r>
              <a:rPr lang="en-US" sz="2000" b="1" kern="0" dirty="0" smtClean="0"/>
              <a:t>Able to perform assigned tasks</a:t>
            </a:r>
          </a:p>
          <a:p>
            <a:pPr marL="685800" lvl="1" indent="-285750" eaLnBrk="0" hangingPunct="0">
              <a:spcBef>
                <a:spcPts val="30"/>
              </a:spcBef>
              <a:buClr>
                <a:schemeClr val="accent2">
                  <a:lumMod val="50000"/>
                </a:schemeClr>
              </a:buClr>
              <a:buSzPct val="80000"/>
              <a:buFont typeface="Wingdings" pitchFamily="2" charset="2"/>
              <a:buChar char="n"/>
              <a:defRPr/>
            </a:pPr>
            <a:endParaRPr lang="en-US" sz="800" b="1" kern="0" dirty="0" smtClean="0"/>
          </a:p>
          <a:p>
            <a:pPr marL="285750" indent="-285750" eaLnBrk="0" hangingPunct="0">
              <a:spcBef>
                <a:spcPts val="60"/>
              </a:spcBef>
              <a:buClr>
                <a:schemeClr val="accent2">
                  <a:lumMod val="50000"/>
                </a:schemeClr>
              </a:buClr>
              <a:buSzPct val="80000"/>
              <a:buFont typeface="Wingdings" pitchFamily="2" charset="2"/>
              <a:buChar char="n"/>
              <a:defRPr/>
            </a:pPr>
            <a:r>
              <a:rPr lang="en-US" sz="2000" b="1" kern="0" dirty="0" smtClean="0"/>
              <a:t>Initial and refresher training administered by AF/A10 </a:t>
            </a:r>
            <a:r>
              <a:rPr lang="en-US" sz="2000" b="1" dirty="0" smtClean="0">
                <a:latin typeface="Arial" charset="0"/>
              </a:rPr>
              <a:t>through the Air Force Portal</a:t>
            </a:r>
          </a:p>
          <a:p>
            <a:pPr marL="285750" indent="-285750" eaLnBrk="0" hangingPunct="0">
              <a:spcBef>
                <a:spcPts val="60"/>
              </a:spcBef>
              <a:buClr>
                <a:schemeClr val="accent2">
                  <a:lumMod val="50000"/>
                </a:schemeClr>
              </a:buClr>
              <a:buSzPct val="80000"/>
              <a:buFont typeface="Wingdings" pitchFamily="2" charset="2"/>
              <a:buChar char="n"/>
              <a:defRPr/>
            </a:pPr>
            <a:endParaRPr lang="en-US" sz="800" b="1" dirty="0" smtClean="0">
              <a:latin typeface="Arial" charset="0"/>
            </a:endParaRPr>
          </a:p>
          <a:p>
            <a:pPr marL="685800" lvl="1" indent="-285750" eaLnBrk="0" hangingPunct="0">
              <a:spcBef>
                <a:spcPts val="30"/>
              </a:spcBef>
              <a:buClr>
                <a:schemeClr val="accent2">
                  <a:lumMod val="50000"/>
                </a:schemeClr>
              </a:buClr>
              <a:buSzPct val="80000"/>
              <a:buFont typeface="Wingdings" pitchFamily="2" charset="2"/>
              <a:buChar char="n"/>
              <a:defRPr/>
            </a:pPr>
            <a:r>
              <a:rPr lang="en-US" sz="2000" b="1" dirty="0" smtClean="0">
                <a:latin typeface="Arial" charset="0"/>
              </a:rPr>
              <a:t>PRP and Arming and Use of Force (</a:t>
            </a:r>
            <a:r>
              <a:rPr lang="en-US" sz="2000" b="1" dirty="0" err="1" smtClean="0">
                <a:latin typeface="Arial" charset="0"/>
              </a:rPr>
              <a:t>AUoF</a:t>
            </a:r>
            <a:r>
              <a:rPr lang="en-US" sz="2000" b="1" dirty="0" smtClean="0">
                <a:latin typeface="Arial" charset="0"/>
              </a:rPr>
              <a:t>) training shall be completed in conjunction with AF nuclear surety training</a:t>
            </a:r>
          </a:p>
          <a:p>
            <a:pPr marL="685800" lvl="1" indent="-285750" eaLnBrk="0" hangingPunct="0">
              <a:spcBef>
                <a:spcPts val="30"/>
              </a:spcBef>
              <a:buClr>
                <a:schemeClr val="accent2">
                  <a:lumMod val="50000"/>
                </a:schemeClr>
              </a:buClr>
              <a:buSzPct val="80000"/>
              <a:buFont typeface="Wingdings" pitchFamily="2" charset="2"/>
              <a:buChar char="n"/>
              <a:defRPr/>
            </a:pPr>
            <a:endParaRPr lang="en-US" sz="800" b="1" dirty="0" smtClean="0">
              <a:latin typeface="Arial" charset="0"/>
            </a:endParaRPr>
          </a:p>
          <a:p>
            <a:pPr eaLnBrk="0" hangingPunct="0">
              <a:spcBef>
                <a:spcPct val="20000"/>
              </a:spcBef>
              <a:buClr>
                <a:schemeClr val="accent2">
                  <a:lumMod val="50000"/>
                </a:schemeClr>
              </a:buClr>
              <a:buSzPct val="80000"/>
              <a:defRPr/>
            </a:pPr>
            <a:endParaRPr lang="en-US" sz="2400" dirty="0">
              <a:latin typeface="Arial" charset="0"/>
            </a:endParaRPr>
          </a:p>
          <a:p>
            <a:r>
              <a:rPr lang="en-US" dirty="0" smtClean="0"/>
              <a:t>	</a:t>
            </a:r>
          </a:p>
          <a:p>
            <a:endParaRPr lang="en-US" dirty="0"/>
          </a:p>
          <a:p>
            <a:endParaRPr lang="en-US" dirty="0" smtClean="0"/>
          </a:p>
          <a:p>
            <a:endParaRPr lang="en-US" dirty="0"/>
          </a:p>
          <a:p>
            <a:endParaRPr lang="en-US" dirty="0" smtClean="0"/>
          </a:p>
          <a:p>
            <a:endParaRPr lang="en-US" dirty="0" smtClean="0"/>
          </a:p>
          <a:p>
            <a:r>
              <a:rPr lang="en-US" sz="1400" dirty="0"/>
              <a:t>	</a:t>
            </a:r>
          </a:p>
          <a:p>
            <a:endParaRPr lang="en-US" sz="1400" dirty="0" smtClean="0"/>
          </a:p>
          <a:p>
            <a:endParaRPr lang="en-US" sz="1400" kern="0" dirty="0">
              <a:latin typeface="+mn-lt"/>
            </a:endParaRPr>
          </a:p>
        </p:txBody>
      </p:sp>
      <p:sp>
        <p:nvSpPr>
          <p:cNvPr id="4" name="Rectangle 7"/>
          <p:cNvSpPr txBox="1">
            <a:spLocks noChangeArrowheads="1"/>
          </p:cNvSpPr>
          <p:nvPr/>
        </p:nvSpPr>
        <p:spPr>
          <a:xfrm>
            <a:off x="7988300" y="6524625"/>
            <a:ext cx="1143000" cy="304800"/>
          </a:xfrm>
          <a:prstGeom prst="rect">
            <a:avLst/>
          </a:prstGeom>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3831E9-71BB-4E9C-BECE-93EA125674B9}" type="slidenum">
              <a:rPr kumimoji="0" lang="en-US" sz="1000" b="0" i="0" u="none" strike="noStrike" kern="1200" cap="none" spc="0" normalizeH="0" baseline="0" noProof="0" smtClean="0">
                <a:ln>
                  <a:noFill/>
                </a:ln>
                <a:solidFill>
                  <a:schemeClr val="bg2"/>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sz="1000" b="0" i="0" u="none" strike="noStrike" kern="1200" cap="none" spc="0" normalizeH="0" baseline="0" noProof="0" dirty="0" smtClean="0">
              <a:ln>
                <a:noFill/>
              </a:ln>
              <a:solidFill>
                <a:schemeClr val="bg2"/>
              </a:solidFill>
              <a:effectLst/>
              <a:uLnTx/>
              <a:uFillTx/>
              <a:latin typeface="Arial" pitchFamily="34" charset="0"/>
              <a:ea typeface="+mn-ea"/>
              <a:cs typeface="+mn-cs"/>
            </a:endParaRPr>
          </a:p>
        </p:txBody>
      </p:sp>
    </p:spTree>
    <p:extLst>
      <p:ext uri="{BB962C8B-B14F-4D97-AF65-F5344CB8AC3E}">
        <p14:creationId xmlns:p14="http://schemas.microsoft.com/office/powerpoint/2010/main" val="2469239348"/>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1676400" y="0"/>
            <a:ext cx="7143750" cy="1143000"/>
          </a:xfrm>
        </p:spPr>
        <p:txBody>
          <a:bodyPr/>
          <a:lstStyle/>
          <a:p>
            <a:r>
              <a:rPr lang="en-US" dirty="0"/>
              <a:t>Nuclear Weapons Surety</a:t>
            </a:r>
            <a:r>
              <a:rPr lang="en-US" altLang="en-US" sz="3200" dirty="0" smtClean="0"/>
              <a:t/>
            </a:r>
            <a:br>
              <a:rPr lang="en-US" altLang="en-US" sz="3200" dirty="0" smtClean="0"/>
            </a:br>
            <a:r>
              <a:rPr lang="en-US" altLang="en-US" sz="3200" dirty="0" smtClean="0"/>
              <a:t>PRAP and You</a:t>
            </a:r>
          </a:p>
        </p:txBody>
      </p:sp>
      <p:sp>
        <p:nvSpPr>
          <p:cNvPr id="29699" name="Slide Number Placeholder 3"/>
          <p:cNvSpPr>
            <a:spLocks noGrp="1"/>
          </p:cNvSpPr>
          <p:nvPr>
            <p:ph type="sldNum"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eaLnBrk="0" hangingPunct="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eaLnBrk="0" hangingPunct="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eaLnBrk="0" hangingPunct="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eaLnBrk="0" hangingPunct="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fld id="{59776471-AF00-46B4-A26D-E5327DE1E7D5}" type="slidenum">
              <a:rPr lang="en-US" altLang="en-US" sz="1000" b="0">
                <a:solidFill>
                  <a:srgbClr val="7F7F7F"/>
                </a:solidFill>
              </a:rPr>
              <a:pPr>
                <a:spcBef>
                  <a:spcPct val="0"/>
                </a:spcBef>
                <a:buClrTx/>
                <a:buSzTx/>
                <a:buFontTx/>
                <a:buNone/>
              </a:pPr>
              <a:t>52</a:t>
            </a:fld>
            <a:endParaRPr lang="en-US" altLang="en-US" sz="1000" b="0">
              <a:solidFill>
                <a:srgbClr val="808080"/>
              </a:solidFill>
            </a:endParaRPr>
          </a:p>
        </p:txBody>
      </p:sp>
      <p:sp>
        <p:nvSpPr>
          <p:cNvPr id="70660" name="Content Placeholder 4"/>
          <p:cNvSpPr>
            <a:spLocks noGrp="1"/>
          </p:cNvSpPr>
          <p:nvPr>
            <p:ph idx="1"/>
          </p:nvPr>
        </p:nvSpPr>
        <p:spPr>
          <a:xfrm>
            <a:off x="276225" y="1419225"/>
            <a:ext cx="8701088" cy="4981575"/>
          </a:xfrm>
        </p:spPr>
        <p:txBody>
          <a:bodyPr/>
          <a:lstStyle/>
          <a:p>
            <a:r>
              <a:rPr lang="en-US" altLang="en-US" dirty="0" smtClean="0"/>
              <a:t>PRP and </a:t>
            </a:r>
            <a:r>
              <a:rPr lang="en-US" altLang="en-US" dirty="0" err="1" smtClean="0"/>
              <a:t>AUoF</a:t>
            </a:r>
            <a:r>
              <a:rPr lang="en-US" altLang="en-US" dirty="0" smtClean="0"/>
              <a:t> are functionally the same…</a:t>
            </a:r>
          </a:p>
          <a:p>
            <a:pPr lvl="1"/>
            <a:r>
              <a:rPr lang="en-US" altLang="en-US" dirty="0" smtClean="0"/>
              <a:t>Both programs ensure that only reliable individuals are assigned duties involving nuclear weapons.</a:t>
            </a:r>
          </a:p>
          <a:p>
            <a:r>
              <a:rPr lang="en-US" altLang="en-US" dirty="0" smtClean="0"/>
              <a:t>…but administratively different.</a:t>
            </a:r>
          </a:p>
          <a:p>
            <a:pPr lvl="1"/>
            <a:r>
              <a:rPr lang="en-US" altLang="en-US" dirty="0" smtClean="0"/>
              <a:t>PRP continues to follow the </a:t>
            </a:r>
            <a:r>
              <a:rPr lang="en-US" altLang="en-US" dirty="0" err="1" smtClean="0"/>
              <a:t>DoDM</a:t>
            </a:r>
            <a:r>
              <a:rPr lang="en-US" altLang="en-US" dirty="0" smtClean="0"/>
              <a:t> 5210.42_AFMAN 13-501</a:t>
            </a:r>
          </a:p>
          <a:p>
            <a:pPr lvl="1"/>
            <a:r>
              <a:rPr lang="en-US" altLang="en-US" dirty="0" err="1" smtClean="0"/>
              <a:t>AUoF</a:t>
            </a:r>
            <a:r>
              <a:rPr lang="en-US" altLang="en-US" dirty="0" smtClean="0"/>
              <a:t> follows functionally similar guidance in AFI 31-117 </a:t>
            </a:r>
          </a:p>
          <a:p>
            <a:r>
              <a:rPr lang="en-US" altLang="en-US" dirty="0" smtClean="0"/>
              <a:t>PRP and </a:t>
            </a:r>
            <a:r>
              <a:rPr lang="en-US" altLang="en-US" dirty="0" err="1" smtClean="0"/>
              <a:t>AUoF</a:t>
            </a:r>
            <a:r>
              <a:rPr lang="en-US" altLang="en-US" dirty="0" smtClean="0"/>
              <a:t> both satisfy PRAP requirements, as a result members certified under both programs (Security Forces under </a:t>
            </a:r>
            <a:r>
              <a:rPr lang="en-US" altLang="en-US" dirty="0" err="1" smtClean="0"/>
              <a:t>AUoF</a:t>
            </a:r>
            <a:r>
              <a:rPr lang="en-US" altLang="en-US" dirty="0" smtClean="0"/>
              <a:t> and all other AFSC’s under PRP) can fulfill two person concept duties.  </a:t>
            </a:r>
          </a:p>
        </p:txBody>
      </p:sp>
    </p:spTree>
    <p:extLst>
      <p:ext uri="{BB962C8B-B14F-4D97-AF65-F5344CB8AC3E}">
        <p14:creationId xmlns:p14="http://schemas.microsoft.com/office/powerpoint/2010/main" val="3438799951"/>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1676400" y="0"/>
            <a:ext cx="7143750" cy="1143000"/>
          </a:xfrm>
        </p:spPr>
        <p:txBody>
          <a:bodyPr/>
          <a:lstStyle/>
          <a:p>
            <a:r>
              <a:rPr lang="en-US" dirty="0"/>
              <a:t>Nuclear Weapons Surety</a:t>
            </a:r>
            <a:r>
              <a:rPr lang="en-US" altLang="en-US" dirty="0" smtClean="0"/>
              <a:t/>
            </a:r>
            <a:br>
              <a:rPr lang="en-US" altLang="en-US" dirty="0" smtClean="0"/>
            </a:br>
            <a:r>
              <a:rPr lang="en-US" altLang="en-US" sz="3200" dirty="0" smtClean="0"/>
              <a:t>PRAP Impact to You</a:t>
            </a:r>
          </a:p>
        </p:txBody>
      </p:sp>
      <p:sp>
        <p:nvSpPr>
          <p:cNvPr id="28675" name="Slide Number Placeholder 3"/>
          <p:cNvSpPr>
            <a:spLocks noGrp="1"/>
          </p:cNvSpPr>
          <p:nvPr>
            <p:ph type="sldNum"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eaLnBrk="0" hangingPunct="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eaLnBrk="0" hangingPunct="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eaLnBrk="0" hangingPunct="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eaLnBrk="0" hangingPunct="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fld id="{703040A3-C456-48B0-A687-8D60A422480F}" type="slidenum">
              <a:rPr lang="en-US" altLang="en-US" sz="1000" b="0">
                <a:solidFill>
                  <a:srgbClr val="7F7F7F"/>
                </a:solidFill>
              </a:rPr>
              <a:pPr>
                <a:spcBef>
                  <a:spcPct val="0"/>
                </a:spcBef>
                <a:buClrTx/>
                <a:buSzTx/>
                <a:buFontTx/>
                <a:buNone/>
              </a:pPr>
              <a:t>53</a:t>
            </a:fld>
            <a:endParaRPr lang="en-US" altLang="en-US" sz="1000" b="0">
              <a:solidFill>
                <a:srgbClr val="808080"/>
              </a:solidFill>
            </a:endParaRPr>
          </a:p>
        </p:txBody>
      </p:sp>
      <p:sp>
        <p:nvSpPr>
          <p:cNvPr id="69636" name="Content Placeholder 4"/>
          <p:cNvSpPr>
            <a:spLocks noGrp="1"/>
          </p:cNvSpPr>
          <p:nvPr>
            <p:ph idx="1"/>
          </p:nvPr>
        </p:nvSpPr>
        <p:spPr>
          <a:xfrm>
            <a:off x="276225" y="1419225"/>
            <a:ext cx="8701088" cy="1819275"/>
          </a:xfrm>
        </p:spPr>
        <p:txBody>
          <a:bodyPr/>
          <a:lstStyle/>
          <a:p>
            <a:r>
              <a:rPr lang="en-US" sz="2000" dirty="0" smtClean="0"/>
              <a:t>Big Picture….Under PRAP:</a:t>
            </a:r>
          </a:p>
          <a:p>
            <a:pPr lvl="1"/>
            <a:r>
              <a:rPr lang="en-US" sz="1800" dirty="0" smtClean="0"/>
              <a:t>Security Forces personnel (AFSCs 31PX and3P0XX) will utilize Arming and Use of Force per AFI 31-117</a:t>
            </a:r>
          </a:p>
          <a:p>
            <a:pPr lvl="1"/>
            <a:r>
              <a:rPr lang="en-US" sz="1800" dirty="0" smtClean="0"/>
              <a:t>All other AFSCs will utilize PRP per </a:t>
            </a:r>
            <a:r>
              <a:rPr lang="en-US" altLang="en-US" sz="1800" dirty="0" err="1"/>
              <a:t>DoDM</a:t>
            </a:r>
            <a:r>
              <a:rPr lang="en-US" altLang="en-US" sz="1800" dirty="0"/>
              <a:t> 5210.42_AFMAN 13-501</a:t>
            </a:r>
            <a:endParaRPr lang="en-US" sz="1800" dirty="0" smtClean="0"/>
          </a:p>
          <a:p>
            <a:pPr lvl="1"/>
            <a:endParaRPr lang="en-US" sz="1800" dirty="0"/>
          </a:p>
          <a:p>
            <a:pPr marL="0" indent="0">
              <a:buNone/>
            </a:pPr>
            <a:endParaRPr lang="en-US" altLang="en-US" sz="1400" dirty="0" smtClean="0"/>
          </a:p>
        </p:txBody>
      </p:sp>
      <p:sp>
        <p:nvSpPr>
          <p:cNvPr id="69637" name="TextBox 2"/>
          <p:cNvSpPr txBox="1">
            <a:spLocks noChangeArrowheads="1"/>
          </p:cNvSpPr>
          <p:nvPr/>
        </p:nvSpPr>
        <p:spPr bwMode="auto">
          <a:xfrm>
            <a:off x="895350" y="3981450"/>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eaLnBrk="0" hangingPunct="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eaLnBrk="0" hangingPunct="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eaLnBrk="0" hangingPunct="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eaLnBrk="0" hangingPunct="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400" b="0"/>
          </a:p>
        </p:txBody>
      </p:sp>
      <p:sp>
        <p:nvSpPr>
          <p:cNvPr id="69638" name="TextBox 7"/>
          <p:cNvSpPr txBox="1">
            <a:spLocks noChangeArrowheads="1"/>
          </p:cNvSpPr>
          <p:nvPr/>
        </p:nvSpPr>
        <p:spPr bwMode="auto">
          <a:xfrm>
            <a:off x="990600" y="3135313"/>
            <a:ext cx="2465388" cy="307975"/>
          </a:xfrm>
          <a:prstGeom prst="rect">
            <a:avLst/>
          </a:prstGeom>
          <a:solidFill>
            <a:schemeClr val="bg1"/>
          </a:solidFill>
          <a:ln w="9525">
            <a:solidFill>
              <a:schemeClr val="tx1"/>
            </a:solidFill>
            <a:miter lim="800000"/>
            <a:headEnd/>
            <a:tailEnd/>
          </a:ln>
        </p:spPr>
        <p:txBody>
          <a:bodyPr wrap="none">
            <a:spAutoFit/>
          </a:bodyPr>
          <a:lstStyle>
            <a:lvl1pPr eaLnBrk="0" hangingPunct="0">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eaLnBrk="0" hangingPunct="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eaLnBrk="0" hangingPunct="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eaLnBrk="0" hangingPunct="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eaLnBrk="0" hangingPunct="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b="0"/>
              <a:t>Security Forces Utilize AUoF</a:t>
            </a:r>
          </a:p>
        </p:txBody>
      </p:sp>
      <p:sp>
        <p:nvSpPr>
          <p:cNvPr id="69639" name="TextBox 8"/>
          <p:cNvSpPr txBox="1">
            <a:spLocks noChangeArrowheads="1"/>
          </p:cNvSpPr>
          <p:nvPr/>
        </p:nvSpPr>
        <p:spPr bwMode="auto">
          <a:xfrm>
            <a:off x="5337175" y="3124200"/>
            <a:ext cx="2446338" cy="307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eaLnBrk="0" hangingPunct="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eaLnBrk="0" hangingPunct="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eaLnBrk="0" hangingPunct="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eaLnBrk="0" hangingPunct="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b="0"/>
              <a:t>All other AFSC’s Utilize PRP</a:t>
            </a:r>
          </a:p>
        </p:txBody>
      </p:sp>
      <p:pic>
        <p:nvPicPr>
          <p:cNvPr id="6964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3656013"/>
            <a:ext cx="1905000"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1"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00863" y="4929188"/>
            <a:ext cx="1763712"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06963" y="4919663"/>
            <a:ext cx="1652587"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3"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89500" y="3649663"/>
            <a:ext cx="167005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4" name="Picture 1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59588" y="3678238"/>
            <a:ext cx="1804987"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5" name="Picture 1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12750" y="5072063"/>
            <a:ext cx="1714500" cy="120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6" name="Picture 1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98700" y="5067300"/>
            <a:ext cx="1752600"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464224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381000" y="1431389"/>
            <a:ext cx="5562600" cy="3750211"/>
          </a:xfrm>
          <a:prstGeom prst="rect">
            <a:avLst/>
          </a:prstGeom>
          <a:solidFill>
            <a:srgbClr val="DDDDDD"/>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Nuclear </a:t>
            </a:r>
            <a:r>
              <a:rPr lang="en-US" dirty="0" smtClean="0"/>
              <a:t>Weapons Surety</a:t>
            </a:r>
            <a:endParaRPr lang="en-US" dirty="0"/>
          </a:p>
        </p:txBody>
      </p:sp>
      <p:pic>
        <p:nvPicPr>
          <p:cNvPr id="4098" name="Picture 2" descr="C:\Users\NashSD\Desktop\Surety Training\Pics\Tsar Bomb.jpg"/>
          <p:cNvPicPr>
            <a:picLocks noChangeAspect="1" noChangeArrowheads="1"/>
          </p:cNvPicPr>
          <p:nvPr/>
        </p:nvPicPr>
        <p:blipFill rotWithShape="1">
          <a:blip r:embed="rId3">
            <a:extLst>
              <a:ext uri="{28A0092B-C50C-407E-A947-70E740481C1C}">
                <a14:useLocalDpi xmlns:a14="http://schemas.microsoft.com/office/drawing/2010/main" val="0"/>
              </a:ext>
            </a:extLst>
          </a:blip>
          <a:srcRect l="20349" t="3114" r="23240" b="-1227"/>
          <a:stretch/>
        </p:blipFill>
        <p:spPr bwMode="auto">
          <a:xfrm>
            <a:off x="6309360" y="1600200"/>
            <a:ext cx="2561852" cy="3868614"/>
          </a:xfrm>
          <a:prstGeom prst="rect">
            <a:avLst/>
          </a:prstGeom>
          <a:noFill/>
          <a:ln>
            <a:solidFill>
              <a:schemeClr val="tx1"/>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Content Placeholder 5"/>
          <p:cNvSpPr>
            <a:spLocks noGrp="1"/>
          </p:cNvSpPr>
          <p:nvPr>
            <p:ph idx="1"/>
          </p:nvPr>
        </p:nvSpPr>
        <p:spPr>
          <a:xfrm>
            <a:off x="381000" y="1507588"/>
            <a:ext cx="5562600" cy="4436012"/>
          </a:xfrm>
        </p:spPr>
        <p:txBody>
          <a:bodyPr/>
          <a:lstStyle/>
          <a:p>
            <a:pPr marL="0" lvl="0" indent="0">
              <a:buNone/>
            </a:pPr>
            <a:r>
              <a:rPr lang="en-US" sz="2300" b="1" dirty="0" smtClean="0">
                <a:solidFill>
                  <a:srgbClr val="000000"/>
                </a:solidFill>
              </a:rPr>
              <a:t>The high standards of nuclear surety within Deterrent Forces are driven by:</a:t>
            </a:r>
            <a:endParaRPr lang="en-US" sz="2300" b="1" dirty="0">
              <a:solidFill>
                <a:srgbClr val="000000"/>
              </a:solidFill>
            </a:endParaRPr>
          </a:p>
          <a:p>
            <a:pPr lvl="1">
              <a:buFont typeface="Arial" panose="020B0604020202020204" pitchFamily="34" charset="0"/>
              <a:buChar char="•"/>
            </a:pPr>
            <a:r>
              <a:rPr lang="en-US" sz="2000" b="1" dirty="0" smtClean="0">
                <a:solidFill>
                  <a:srgbClr val="000000"/>
                </a:solidFill>
              </a:rPr>
              <a:t>Unique </a:t>
            </a:r>
            <a:r>
              <a:rPr lang="en-US" sz="2000" b="1" dirty="0">
                <a:solidFill>
                  <a:srgbClr val="000000"/>
                </a:solidFill>
              </a:rPr>
              <a:t>political significance</a:t>
            </a:r>
          </a:p>
          <a:p>
            <a:pPr lvl="1">
              <a:buFont typeface="Arial" panose="020B0604020202020204" pitchFamily="34" charset="0"/>
              <a:buChar char="•"/>
            </a:pPr>
            <a:r>
              <a:rPr lang="en-US" sz="2000" b="1" dirty="0" smtClean="0">
                <a:solidFill>
                  <a:srgbClr val="000000"/>
                </a:solidFill>
              </a:rPr>
              <a:t>Destructive </a:t>
            </a:r>
            <a:r>
              <a:rPr lang="en-US" sz="2000" b="1" dirty="0">
                <a:solidFill>
                  <a:srgbClr val="000000"/>
                </a:solidFill>
              </a:rPr>
              <a:t>power of nuclear weapons</a:t>
            </a:r>
          </a:p>
          <a:p>
            <a:pPr lvl="1">
              <a:buFont typeface="Arial" panose="020B0604020202020204" pitchFamily="34" charset="0"/>
              <a:buChar char="•"/>
            </a:pPr>
            <a:r>
              <a:rPr lang="en-US" sz="2000" b="1" dirty="0" smtClean="0">
                <a:solidFill>
                  <a:srgbClr val="000000"/>
                </a:solidFill>
              </a:rPr>
              <a:t>Strategic </a:t>
            </a:r>
            <a:r>
              <a:rPr lang="en-US" sz="2000" b="1" dirty="0">
                <a:solidFill>
                  <a:srgbClr val="000000"/>
                </a:solidFill>
              </a:rPr>
              <a:t>deterrence </a:t>
            </a:r>
            <a:r>
              <a:rPr lang="en-US" sz="2000" b="1" dirty="0" smtClean="0">
                <a:solidFill>
                  <a:srgbClr val="000000"/>
                </a:solidFill>
              </a:rPr>
              <a:t>mission</a:t>
            </a:r>
          </a:p>
          <a:p>
            <a:pPr lvl="1">
              <a:buFont typeface="Arial" panose="020B0604020202020204" pitchFamily="34" charset="0"/>
              <a:buChar char="•"/>
            </a:pPr>
            <a:endParaRPr lang="en-US" sz="800" b="1" dirty="0">
              <a:solidFill>
                <a:srgbClr val="000000"/>
              </a:solidFill>
            </a:endParaRPr>
          </a:p>
          <a:p>
            <a:pPr marL="0" lvl="0" indent="0">
              <a:buNone/>
            </a:pPr>
            <a:r>
              <a:rPr lang="en-US" sz="2300" b="1" dirty="0">
                <a:solidFill>
                  <a:srgbClr val="000000"/>
                </a:solidFill>
              </a:rPr>
              <a:t>Compliance with those </a:t>
            </a:r>
            <a:r>
              <a:rPr lang="en-US" sz="2300" b="1" dirty="0" smtClean="0">
                <a:solidFill>
                  <a:srgbClr val="000000"/>
                </a:solidFill>
              </a:rPr>
              <a:t>standards are:</a:t>
            </a:r>
          </a:p>
          <a:p>
            <a:pPr lvl="1">
              <a:buFont typeface="Arial" panose="020B0604020202020204" pitchFamily="34" charset="0"/>
              <a:buChar char="•"/>
            </a:pPr>
            <a:r>
              <a:rPr lang="en-US" sz="2000" b="1" dirty="0" smtClean="0">
                <a:solidFill>
                  <a:srgbClr val="000000"/>
                </a:solidFill>
              </a:rPr>
              <a:t>Absolute and regulatory in nature</a:t>
            </a:r>
          </a:p>
          <a:p>
            <a:pPr lvl="1">
              <a:buFont typeface="Arial" panose="020B0604020202020204" pitchFamily="34" charset="0"/>
              <a:buChar char="•"/>
            </a:pPr>
            <a:r>
              <a:rPr lang="en-US" sz="2000" b="1" dirty="0" smtClean="0">
                <a:solidFill>
                  <a:srgbClr val="000000"/>
                </a:solidFill>
              </a:rPr>
              <a:t>Maintains public confidence</a:t>
            </a:r>
          </a:p>
          <a:p>
            <a:pPr lvl="1">
              <a:buFont typeface="Arial" panose="020B0604020202020204" pitchFamily="34" charset="0"/>
              <a:buChar char="•"/>
            </a:pPr>
            <a:r>
              <a:rPr lang="en-US" sz="2000" b="1" dirty="0" smtClean="0">
                <a:solidFill>
                  <a:srgbClr val="000000"/>
                </a:solidFill>
              </a:rPr>
              <a:t>Not associated </a:t>
            </a:r>
            <a:r>
              <a:rPr lang="en-US" sz="2000" b="1" dirty="0">
                <a:solidFill>
                  <a:srgbClr val="000000"/>
                </a:solidFill>
              </a:rPr>
              <a:t>with other </a:t>
            </a:r>
            <a:r>
              <a:rPr lang="en-US" sz="2000" b="1" dirty="0" smtClean="0">
                <a:solidFill>
                  <a:srgbClr val="000000"/>
                </a:solidFill>
              </a:rPr>
              <a:t>weapons</a:t>
            </a:r>
            <a:endParaRPr lang="en-US" sz="2000" b="1" dirty="0"/>
          </a:p>
        </p:txBody>
      </p:sp>
      <p:sp>
        <p:nvSpPr>
          <p:cNvPr id="4" name="Slide Number Placeholder 3"/>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54</a:t>
            </a:fld>
            <a:endParaRPr lang="en-US" dirty="0">
              <a:solidFill>
                <a:srgbClr val="808080"/>
              </a:solidFill>
            </a:endParaRPr>
          </a:p>
        </p:txBody>
      </p:sp>
    </p:spTree>
    <p:extLst>
      <p:ext uri="{BB962C8B-B14F-4D97-AF65-F5344CB8AC3E}">
        <p14:creationId xmlns:p14="http://schemas.microsoft.com/office/powerpoint/2010/main" val="3082798905"/>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92113" y="1447800"/>
            <a:ext cx="8374062" cy="4791075"/>
          </a:xfrm>
          <a:prstGeom prst="rect">
            <a:avLst/>
          </a:prstGeom>
        </p:spPr>
        <p:txBody>
          <a:bodyPr/>
          <a:lstStyle/>
          <a:p>
            <a:pPr marL="285750" lvl="1" indent="-285750" eaLnBrk="0" hangingPunct="0">
              <a:spcBef>
                <a:spcPts val="60"/>
              </a:spcBef>
              <a:buClr>
                <a:schemeClr val="accent2">
                  <a:lumMod val="50000"/>
                </a:schemeClr>
              </a:buClr>
              <a:buSzPct val="80000"/>
              <a:buFont typeface="Wingdings" pitchFamily="2" charset="2"/>
              <a:buChar char="n"/>
              <a:defRPr/>
            </a:pPr>
            <a:r>
              <a:rPr lang="en-US" sz="2000" b="1" dirty="0" smtClean="0"/>
              <a:t>MAJCOM approved local specific training may be presented at this point or incorporated within this plan to ensure proper flow of ideas</a:t>
            </a:r>
            <a:endParaRPr lang="en-US" sz="2000" b="1"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1200150" lvl="3"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b="1" dirty="0"/>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1200150" lvl="3"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p:txBody>
      </p:sp>
      <p:sp>
        <p:nvSpPr>
          <p:cNvPr id="61443" name="Title 1"/>
          <p:cNvSpPr>
            <a:spLocks noGrp="1"/>
          </p:cNvSpPr>
          <p:nvPr>
            <p:ph type="title"/>
          </p:nvPr>
        </p:nvSpPr>
        <p:spPr>
          <a:xfrm>
            <a:off x="1436688" y="0"/>
            <a:ext cx="7343775" cy="1190625"/>
          </a:xfrm>
        </p:spPr>
        <p:txBody>
          <a:bodyPr/>
          <a:lstStyle/>
          <a:p>
            <a:r>
              <a:rPr lang="en-US" dirty="0"/>
              <a:t>Nuclear Weapons </a:t>
            </a:r>
            <a:r>
              <a:rPr lang="en-US" dirty="0" smtClean="0"/>
              <a:t>Surety       </a:t>
            </a:r>
            <a:r>
              <a:rPr lang="en-US" sz="3200" dirty="0" smtClean="0"/>
              <a:t>Local Specific Training</a:t>
            </a:r>
          </a:p>
        </p:txBody>
      </p:sp>
      <p:sp>
        <p:nvSpPr>
          <p:cNvPr id="5" name="Rectangle 7"/>
          <p:cNvSpPr txBox="1">
            <a:spLocks noChangeArrowheads="1"/>
          </p:cNvSpPr>
          <p:nvPr/>
        </p:nvSpPr>
        <p:spPr>
          <a:xfrm>
            <a:off x="7988300" y="6524625"/>
            <a:ext cx="1143000" cy="304800"/>
          </a:xfrm>
          <a:prstGeom prst="rect">
            <a:avLst/>
          </a:prstGeom>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3831E9-71BB-4E9C-BECE-93EA125674B9}" type="slidenum">
              <a:rPr kumimoji="0" lang="en-US" sz="1000" b="0" i="0" u="none" strike="noStrike" kern="1200" cap="none" spc="0" normalizeH="0" baseline="0" noProof="0" smtClean="0">
                <a:ln>
                  <a:noFill/>
                </a:ln>
                <a:solidFill>
                  <a:schemeClr val="bg2"/>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000" b="0" i="0" u="none" strike="noStrike" kern="1200" cap="none" spc="0" normalizeH="0" baseline="0" noProof="0" dirty="0" smtClean="0">
              <a:ln>
                <a:noFill/>
              </a:ln>
              <a:solidFill>
                <a:schemeClr val="bg2"/>
              </a:solidFill>
              <a:effectLst/>
              <a:uLnTx/>
              <a:uFillTx/>
              <a:latin typeface="Arial" pitchFamily="34" charset="0"/>
              <a:ea typeface="+mn-ea"/>
              <a:cs typeface="+mn-cs"/>
            </a:endParaRPr>
          </a:p>
        </p:txBody>
      </p:sp>
    </p:spTree>
    <p:extLst>
      <p:ext uri="{BB962C8B-B14F-4D97-AF65-F5344CB8AC3E}">
        <p14:creationId xmlns:p14="http://schemas.microsoft.com/office/powerpoint/2010/main" val="3202773913"/>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257300" y="2057400"/>
            <a:ext cx="6686550" cy="3600450"/>
          </a:xfrm>
          <a:prstGeom prst="rect">
            <a:avLst/>
          </a:prstGeom>
        </p:spPr>
        <p:txBody>
          <a:bodyPr/>
          <a:lstStyle/>
          <a:p>
            <a:pPr marL="214313" indent="-214313" eaLnBrk="0" fontAlgn="base" hangingPunct="0">
              <a:spcBef>
                <a:spcPct val="20000"/>
              </a:spcBef>
              <a:spcAft>
                <a:spcPct val="0"/>
              </a:spcAft>
              <a:buClr>
                <a:srgbClr val="151C77"/>
              </a:buClr>
              <a:buSzPct val="140000"/>
              <a:buFont typeface="Wingdings" pitchFamily="2" charset="2"/>
              <a:buChar char="§"/>
              <a:defRPr/>
            </a:pPr>
            <a:r>
              <a:rPr lang="en-US" sz="2000" u="sng" kern="0" dirty="0">
                <a:solidFill>
                  <a:srgbClr val="FF0000"/>
                </a:solidFill>
              </a:rPr>
              <a:t>PSU</a:t>
            </a:r>
            <a:r>
              <a:rPr lang="en-US" sz="2000" kern="0" dirty="0">
                <a:solidFill>
                  <a:srgbClr val="FF0000"/>
                </a:solidFill>
              </a:rPr>
              <a:t>: the Mass Storage Device/Loader (MSD/L) is in the aircraft equipment rack.  The PSU is locked in the MSD/L with two S&amp;G (combination) locks.</a:t>
            </a:r>
          </a:p>
          <a:p>
            <a:pPr marL="214313" indent="-214313" eaLnBrk="0" fontAlgn="base" hangingPunct="0">
              <a:spcBef>
                <a:spcPct val="20000"/>
              </a:spcBef>
              <a:spcAft>
                <a:spcPct val="0"/>
              </a:spcAft>
              <a:buClr>
                <a:srgbClr val="151C77"/>
              </a:buClr>
              <a:buSzPct val="140000"/>
              <a:buFont typeface="Wingdings" pitchFamily="2" charset="2"/>
              <a:buChar char="§"/>
              <a:defRPr/>
            </a:pPr>
            <a:r>
              <a:rPr lang="en-US" sz="2000" u="sng" kern="0" dirty="0">
                <a:solidFill>
                  <a:srgbClr val="FF0000"/>
                </a:solidFill>
              </a:rPr>
              <a:t>VKAs/CPE</a:t>
            </a:r>
            <a:r>
              <a:rPr lang="en-US" sz="2000" kern="0" dirty="0">
                <a:solidFill>
                  <a:srgbClr val="FF0000"/>
                </a:solidFill>
              </a:rPr>
              <a:t>: The VKAs are latched in the CPE. </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sz="2000" kern="0" dirty="0">
                <a:solidFill>
                  <a:srgbClr val="FF0000"/>
                </a:solidFill>
              </a:rPr>
              <a:t>Unmanned: The CPE is locked in the aircraft equipment rack with two S&amp;G (combination) locks.</a:t>
            </a:r>
          </a:p>
          <a:p>
            <a:pPr marL="516731" lvl="1" indent="-211931" eaLnBrk="0" fontAlgn="base" hangingPunct="0">
              <a:spcBef>
                <a:spcPct val="20000"/>
              </a:spcBef>
              <a:spcAft>
                <a:spcPct val="0"/>
              </a:spcAft>
              <a:buClr>
                <a:srgbClr val="151C77"/>
              </a:buClr>
              <a:buSzPct val="140000"/>
              <a:buFont typeface="Wingdings" pitchFamily="2" charset="2"/>
              <a:buChar char="§"/>
              <a:defRPr/>
            </a:pPr>
            <a:r>
              <a:rPr lang="en-US" sz="2000" kern="0" dirty="0">
                <a:solidFill>
                  <a:srgbClr val="FF0000"/>
                </a:solidFill>
              </a:rPr>
              <a:t>Manned: The CPE is locked in the aircraft equipment rack with two key-activated (slick) locks.</a:t>
            </a:r>
          </a:p>
          <a:p>
            <a:pPr marL="214313" indent="-214313" eaLnBrk="0" fontAlgn="base" hangingPunct="0">
              <a:spcBef>
                <a:spcPct val="20000"/>
              </a:spcBef>
              <a:spcAft>
                <a:spcPct val="0"/>
              </a:spcAft>
              <a:buClr>
                <a:srgbClr val="151C77"/>
              </a:buClr>
              <a:buSzPct val="140000"/>
              <a:buFont typeface="Wingdings" pitchFamily="2" charset="2"/>
              <a:buChar char="§"/>
              <a:defRPr/>
            </a:pPr>
            <a:r>
              <a:rPr lang="en-US" sz="2000" kern="0" dirty="0">
                <a:solidFill>
                  <a:srgbClr val="FF0000"/>
                </a:solidFill>
              </a:rPr>
              <a:t>Note: S&amp;G and key-activated locks will be divided between “A” and “B” group code handlers</a:t>
            </a: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900113" lvl="3"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214313" lvl="1" indent="-214313" eaLnBrk="0" hangingPunct="0">
              <a:spcBef>
                <a:spcPct val="20000"/>
              </a:spcBef>
              <a:buClr>
                <a:srgbClr val="3333CC">
                  <a:lumMod val="50000"/>
                </a:srgbClr>
              </a:buClr>
              <a:buSzPct val="80000"/>
              <a:buFont typeface="Wingdings" pitchFamily="2" charset="2"/>
              <a:buChar char="n"/>
              <a:defRPr/>
            </a:pPr>
            <a:endParaRPr lang="en-US" b="1" dirty="0">
              <a:solidFill>
                <a:srgbClr val="000000"/>
              </a:solidFill>
            </a:endParaRPr>
          </a:p>
          <a:p>
            <a:pPr marL="214313" lvl="1"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214313" lvl="1"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900113" lvl="3"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557213" lvl="2"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a:p>
            <a:pPr marL="214313" lvl="1" indent="-214313" eaLnBrk="0" hangingPunct="0">
              <a:spcBef>
                <a:spcPct val="20000"/>
              </a:spcBef>
              <a:buClr>
                <a:srgbClr val="3333CC">
                  <a:lumMod val="50000"/>
                </a:srgbClr>
              </a:buClr>
              <a:buSzPct val="80000"/>
              <a:buFont typeface="Wingdings" pitchFamily="2" charset="2"/>
              <a:buChar char="n"/>
              <a:defRPr/>
            </a:pPr>
            <a:endParaRPr lang="en-US" dirty="0">
              <a:solidFill>
                <a:srgbClr val="000000"/>
              </a:solidFill>
            </a:endParaRPr>
          </a:p>
        </p:txBody>
      </p:sp>
      <p:sp>
        <p:nvSpPr>
          <p:cNvPr id="61443" name="Title 1"/>
          <p:cNvSpPr>
            <a:spLocks noGrp="1"/>
          </p:cNvSpPr>
          <p:nvPr>
            <p:ph type="title"/>
          </p:nvPr>
        </p:nvSpPr>
        <p:spPr>
          <a:xfrm>
            <a:off x="2483644" y="228600"/>
            <a:ext cx="5507831" cy="892969"/>
          </a:xfrm>
        </p:spPr>
        <p:txBody>
          <a:bodyPr/>
          <a:lstStyle/>
          <a:p>
            <a:r>
              <a:rPr lang="en-US" sz="2000" dirty="0">
                <a:solidFill>
                  <a:srgbClr val="FF0000"/>
                </a:solidFill>
              </a:rPr>
              <a:t>625 STOS/DOO Proper Configuration</a:t>
            </a:r>
            <a:br>
              <a:rPr lang="en-US" sz="2000" dirty="0">
                <a:solidFill>
                  <a:srgbClr val="FF0000"/>
                </a:solidFill>
              </a:rPr>
            </a:br>
            <a:r>
              <a:rPr lang="en-US" sz="2000" dirty="0">
                <a:solidFill>
                  <a:srgbClr val="FF0000"/>
                </a:solidFill>
              </a:rPr>
              <a:t>of Alert E-6B</a:t>
            </a:r>
          </a:p>
        </p:txBody>
      </p:sp>
      <p:sp>
        <p:nvSpPr>
          <p:cNvPr id="5" name="Rectangle 7"/>
          <p:cNvSpPr txBox="1">
            <a:spLocks noChangeArrowheads="1"/>
          </p:cNvSpPr>
          <p:nvPr/>
        </p:nvSpPr>
        <p:spPr>
          <a:xfrm>
            <a:off x="7134225" y="5750719"/>
            <a:ext cx="857250" cy="228600"/>
          </a:xfrm>
          <a:prstGeom prst="rect">
            <a:avLst/>
          </a:prstGeom>
          <a:noFill/>
        </p:spPr>
        <p:txBody>
          <a:bodyPr/>
          <a:lstStyle/>
          <a:p>
            <a:pPr algn="r" fontAlgn="base">
              <a:spcBef>
                <a:spcPct val="0"/>
              </a:spcBef>
              <a:spcAft>
                <a:spcPct val="0"/>
              </a:spcAft>
              <a:defRPr/>
            </a:pPr>
            <a:fld id="{403831E9-71BB-4E9C-BECE-93EA125674B9}" type="slidenum">
              <a:rPr lang="en-US" sz="750">
                <a:solidFill>
                  <a:srgbClr val="808080"/>
                </a:solidFill>
              </a:rPr>
              <a:pPr algn="r" fontAlgn="base">
                <a:spcBef>
                  <a:spcPct val="0"/>
                </a:spcBef>
                <a:spcAft>
                  <a:spcPct val="0"/>
                </a:spcAft>
                <a:defRPr/>
              </a:pPr>
              <a:t>56</a:t>
            </a:fld>
            <a:endParaRPr lang="en-US" sz="750" dirty="0">
              <a:solidFill>
                <a:srgbClr val="808080"/>
              </a:solidFill>
            </a:endParaRPr>
          </a:p>
        </p:txBody>
      </p:sp>
    </p:spTree>
    <p:extLst>
      <p:ext uri="{BB962C8B-B14F-4D97-AF65-F5344CB8AC3E}">
        <p14:creationId xmlns:p14="http://schemas.microsoft.com/office/powerpoint/2010/main" val="1018324213"/>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Title 1"/>
          <p:cNvSpPr>
            <a:spLocks noGrp="1"/>
          </p:cNvSpPr>
          <p:nvPr>
            <p:ph type="title"/>
          </p:nvPr>
        </p:nvSpPr>
        <p:spPr>
          <a:xfrm>
            <a:off x="2895600" y="228600"/>
            <a:ext cx="5507831" cy="892969"/>
          </a:xfrm>
        </p:spPr>
        <p:txBody>
          <a:bodyPr/>
          <a:lstStyle/>
          <a:p>
            <a:r>
              <a:rPr lang="en-US" sz="2400" dirty="0">
                <a:solidFill>
                  <a:srgbClr val="FF0000"/>
                </a:solidFill>
              </a:rPr>
              <a:t/>
            </a:r>
            <a:br>
              <a:rPr lang="en-US" sz="2400" dirty="0">
                <a:solidFill>
                  <a:srgbClr val="FF0000"/>
                </a:solidFill>
              </a:rPr>
            </a:br>
            <a:r>
              <a:rPr lang="en-US" sz="2400" dirty="0">
                <a:solidFill>
                  <a:srgbClr val="FF0000"/>
                </a:solidFill>
              </a:rPr>
              <a:t>625 STOS Pre-Task Brief</a:t>
            </a:r>
            <a:br>
              <a:rPr lang="en-US" sz="2400" dirty="0">
                <a:solidFill>
                  <a:srgbClr val="FF0000"/>
                </a:solidFill>
              </a:rPr>
            </a:br>
            <a:endParaRPr lang="en-US" sz="2400" dirty="0">
              <a:solidFill>
                <a:srgbClr val="FF0000"/>
              </a:solidFill>
            </a:endParaRPr>
          </a:p>
        </p:txBody>
      </p:sp>
      <p:sp>
        <p:nvSpPr>
          <p:cNvPr id="5" name="Rectangle 7"/>
          <p:cNvSpPr txBox="1">
            <a:spLocks noChangeArrowheads="1"/>
          </p:cNvSpPr>
          <p:nvPr/>
        </p:nvSpPr>
        <p:spPr>
          <a:xfrm>
            <a:off x="7134225" y="5750719"/>
            <a:ext cx="857250" cy="228600"/>
          </a:xfrm>
          <a:prstGeom prst="rect">
            <a:avLst/>
          </a:prstGeom>
          <a:noFill/>
        </p:spPr>
        <p:txBody>
          <a:bodyPr/>
          <a:lstStyle/>
          <a:p>
            <a:pPr algn="r" fontAlgn="base">
              <a:spcBef>
                <a:spcPct val="0"/>
              </a:spcBef>
              <a:spcAft>
                <a:spcPct val="0"/>
              </a:spcAft>
              <a:defRPr/>
            </a:pPr>
            <a:fld id="{403831E9-71BB-4E9C-BECE-93EA125674B9}" type="slidenum">
              <a:rPr lang="en-US" sz="750">
                <a:solidFill>
                  <a:srgbClr val="808080"/>
                </a:solidFill>
              </a:rPr>
              <a:pPr algn="r" fontAlgn="base">
                <a:spcBef>
                  <a:spcPct val="0"/>
                </a:spcBef>
                <a:spcAft>
                  <a:spcPct val="0"/>
                </a:spcAft>
                <a:defRPr/>
              </a:pPr>
              <a:t>57</a:t>
            </a:fld>
            <a:endParaRPr lang="en-US" sz="750" dirty="0">
              <a:solidFill>
                <a:srgbClr val="808080"/>
              </a:solidFill>
            </a:endParaRPr>
          </a:p>
        </p:txBody>
      </p:sp>
      <p:sp>
        <p:nvSpPr>
          <p:cNvPr id="2" name="Rectangle 1"/>
          <p:cNvSpPr/>
          <p:nvPr/>
        </p:nvSpPr>
        <p:spPr>
          <a:xfrm>
            <a:off x="1323975" y="2047658"/>
            <a:ext cx="6734175" cy="3231654"/>
          </a:xfrm>
          <a:prstGeom prst="rect">
            <a:avLst/>
          </a:prstGeom>
        </p:spPr>
        <p:txBody>
          <a:bodyPr wrap="square">
            <a:spAutoFit/>
          </a:bodyPr>
          <a:lstStyle/>
          <a:p>
            <a:pPr marL="214313" indent="-214313" eaLnBrk="0" fontAlgn="base" hangingPunct="0">
              <a:spcBef>
                <a:spcPct val="20000"/>
              </a:spcBef>
              <a:spcAft>
                <a:spcPct val="0"/>
              </a:spcAft>
              <a:buClr>
                <a:srgbClr val="151C77"/>
              </a:buClr>
              <a:buSzPct val="140000"/>
              <a:buFont typeface="Wingdings" pitchFamily="2" charset="2"/>
              <a:buChar char="§"/>
              <a:defRPr/>
            </a:pPr>
            <a:r>
              <a:rPr lang="en-US" sz="2000" kern="0" dirty="0">
                <a:solidFill>
                  <a:srgbClr val="FF0000"/>
                </a:solidFill>
              </a:rPr>
              <a:t>Requirement per AFI 91-101</a:t>
            </a:r>
          </a:p>
          <a:p>
            <a:pPr marL="214313" indent="-214313" eaLnBrk="0" fontAlgn="base" hangingPunct="0">
              <a:spcBef>
                <a:spcPct val="20000"/>
              </a:spcBef>
              <a:spcAft>
                <a:spcPct val="0"/>
              </a:spcAft>
              <a:buClr>
                <a:srgbClr val="151C77"/>
              </a:buClr>
              <a:buSzPct val="140000"/>
              <a:buFont typeface="Wingdings" pitchFamily="2" charset="2"/>
              <a:buChar char="§"/>
              <a:defRPr/>
            </a:pPr>
            <a:r>
              <a:rPr lang="en-US" sz="2000" kern="0" dirty="0">
                <a:solidFill>
                  <a:srgbClr val="FF0000"/>
                </a:solidFill>
              </a:rPr>
              <a:t>Located at each applicable No-Lone Zones</a:t>
            </a:r>
          </a:p>
          <a:p>
            <a:pPr marL="214313" indent="-214313" eaLnBrk="0" fontAlgn="base" hangingPunct="0">
              <a:spcBef>
                <a:spcPct val="20000"/>
              </a:spcBef>
              <a:spcAft>
                <a:spcPct val="0"/>
              </a:spcAft>
              <a:buClr>
                <a:srgbClr val="151C77"/>
              </a:buClr>
              <a:buSzPct val="140000"/>
              <a:buFont typeface="Wingdings" pitchFamily="2" charset="2"/>
              <a:buChar char="§"/>
              <a:defRPr/>
            </a:pPr>
            <a:r>
              <a:rPr lang="en-US" sz="2000" kern="0" dirty="0">
                <a:solidFill>
                  <a:srgbClr val="FF0000"/>
                </a:solidFill>
              </a:rPr>
              <a:t>Ensure you review the briefing prior to establishing a No-Lone Zone and accomplishing TPC operations.</a:t>
            </a:r>
          </a:p>
          <a:p>
            <a:pPr marL="214313" indent="-214313" eaLnBrk="0" fontAlgn="base" hangingPunct="0">
              <a:spcBef>
                <a:spcPct val="20000"/>
              </a:spcBef>
              <a:spcAft>
                <a:spcPct val="0"/>
              </a:spcAft>
              <a:buClr>
                <a:srgbClr val="151C77"/>
              </a:buClr>
              <a:buSzPct val="140000"/>
              <a:buFont typeface="Wingdings" pitchFamily="2" charset="2"/>
              <a:buChar char="§"/>
              <a:defRPr/>
            </a:pPr>
            <a:r>
              <a:rPr lang="en-US" sz="2000" kern="0" dirty="0">
                <a:solidFill>
                  <a:srgbClr val="FF0000"/>
                </a:solidFill>
              </a:rPr>
              <a:t>Brief newcomers into already established No-Lone Zones </a:t>
            </a:r>
          </a:p>
          <a:p>
            <a:pPr eaLnBrk="0" fontAlgn="base" hangingPunct="0">
              <a:spcBef>
                <a:spcPct val="20000"/>
              </a:spcBef>
              <a:spcAft>
                <a:spcPct val="0"/>
              </a:spcAft>
              <a:buClr>
                <a:srgbClr val="151C77"/>
              </a:buClr>
              <a:buSzPct val="140000"/>
              <a:defRPr/>
            </a:pPr>
            <a:endParaRPr lang="en-US" sz="2000" kern="0" dirty="0">
              <a:solidFill>
                <a:srgbClr val="FF0000"/>
              </a:solidFill>
            </a:endParaRPr>
          </a:p>
          <a:p>
            <a:pPr eaLnBrk="0" fontAlgn="base" hangingPunct="0">
              <a:spcBef>
                <a:spcPct val="20000"/>
              </a:spcBef>
              <a:spcAft>
                <a:spcPct val="0"/>
              </a:spcAft>
              <a:buClr>
                <a:srgbClr val="151C77"/>
              </a:buClr>
              <a:buSzPct val="140000"/>
              <a:defRPr/>
            </a:pPr>
            <a:endParaRPr lang="en-US" sz="2000" kern="0" dirty="0">
              <a:solidFill>
                <a:srgbClr val="FF0000"/>
              </a:solidFill>
            </a:endParaRPr>
          </a:p>
          <a:p>
            <a:pPr algn="ctr" eaLnBrk="0" fontAlgn="base" hangingPunct="0">
              <a:spcBef>
                <a:spcPct val="20000"/>
              </a:spcBef>
              <a:spcAft>
                <a:spcPct val="0"/>
              </a:spcAft>
              <a:buClr>
                <a:srgbClr val="151C77"/>
              </a:buClr>
              <a:buSzPct val="140000"/>
              <a:defRPr/>
            </a:pPr>
            <a:r>
              <a:rPr lang="en-US" sz="2000" kern="0" dirty="0">
                <a:solidFill>
                  <a:srgbClr val="FF0000"/>
                </a:solidFill>
              </a:rPr>
              <a:t>Review of Pre-Task Briefing Memorandum</a:t>
            </a:r>
          </a:p>
        </p:txBody>
      </p:sp>
    </p:spTree>
    <p:extLst>
      <p:ext uri="{BB962C8B-B14F-4D97-AF65-F5344CB8AC3E}">
        <p14:creationId xmlns:p14="http://schemas.microsoft.com/office/powerpoint/2010/main" val="857519718"/>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88938" y="1457325"/>
            <a:ext cx="8374062" cy="4791075"/>
          </a:xfrm>
          <a:prstGeom prst="rect">
            <a:avLst/>
          </a:prstGeom>
        </p:spPr>
        <p:txBody>
          <a:bodyPr/>
          <a:lstStyle/>
          <a:p>
            <a:pPr marL="285750" lvl="1" indent="-285750" eaLnBrk="0" hangingPunct="0">
              <a:spcBef>
                <a:spcPts val="60"/>
              </a:spcBef>
              <a:buClr>
                <a:schemeClr val="accent2">
                  <a:lumMod val="50000"/>
                </a:schemeClr>
              </a:buClr>
              <a:buSzPct val="80000"/>
              <a:buFont typeface="Wingdings" pitchFamily="2" charset="2"/>
              <a:buChar char="n"/>
              <a:defRPr/>
            </a:pPr>
            <a:r>
              <a:rPr lang="en-US" sz="2000" b="1" dirty="0" smtClean="0"/>
              <a:t>You must pass a closed-book nuclear surety test with a score of 80% to complete this training</a:t>
            </a:r>
          </a:p>
          <a:p>
            <a:pPr marL="285750" lvl="1" indent="-285750" eaLnBrk="0" hangingPunct="0">
              <a:spcBef>
                <a:spcPts val="60"/>
              </a:spcBef>
              <a:buClr>
                <a:schemeClr val="accent2">
                  <a:lumMod val="50000"/>
                </a:schemeClr>
              </a:buClr>
              <a:buSzPct val="80000"/>
              <a:buFont typeface="Wingdings" pitchFamily="2" charset="2"/>
              <a:buChar char="n"/>
              <a:defRPr/>
            </a:pPr>
            <a:endParaRPr lang="en-US" sz="800" b="1" dirty="0" smtClean="0"/>
          </a:p>
          <a:p>
            <a:pPr marL="685800" lvl="2" indent="-285750" eaLnBrk="0" hangingPunct="0">
              <a:spcBef>
                <a:spcPts val="30"/>
              </a:spcBef>
              <a:buClr>
                <a:schemeClr val="accent2">
                  <a:lumMod val="50000"/>
                </a:schemeClr>
              </a:buClr>
              <a:buSzPct val="80000"/>
              <a:buFont typeface="Wingdings" pitchFamily="2" charset="2"/>
              <a:buChar char="n"/>
              <a:defRPr/>
            </a:pPr>
            <a:r>
              <a:rPr lang="en-US" sz="2000" b="1" dirty="0" smtClean="0"/>
              <a:t>The test includes a minimum of 2 questions for each of </a:t>
            </a:r>
            <a:r>
              <a:rPr lang="en-US" sz="2000" b="1" smtClean="0"/>
              <a:t>the 10 </a:t>
            </a:r>
            <a:r>
              <a:rPr lang="en-US" sz="2000" b="1" dirty="0" smtClean="0"/>
              <a:t>mandatory topics</a:t>
            </a:r>
          </a:p>
          <a:p>
            <a:pPr marL="685800" lvl="2" indent="-285750" eaLnBrk="0" hangingPunct="0">
              <a:spcBef>
                <a:spcPts val="30"/>
              </a:spcBef>
              <a:buClr>
                <a:schemeClr val="accent2">
                  <a:lumMod val="50000"/>
                </a:schemeClr>
              </a:buClr>
              <a:buSzPct val="80000"/>
              <a:buFont typeface="Wingdings" pitchFamily="2" charset="2"/>
              <a:buChar char="n"/>
              <a:defRPr/>
            </a:pPr>
            <a:endParaRPr lang="en-US" sz="800" b="1" dirty="0" smtClean="0"/>
          </a:p>
          <a:p>
            <a:pPr marL="685800" lvl="2" indent="-285750" eaLnBrk="0" hangingPunct="0">
              <a:spcBef>
                <a:spcPts val="30"/>
              </a:spcBef>
              <a:buClr>
                <a:schemeClr val="accent2">
                  <a:lumMod val="50000"/>
                </a:schemeClr>
              </a:buClr>
              <a:buSzPct val="80000"/>
              <a:buFont typeface="Wingdings" pitchFamily="2" charset="2"/>
              <a:buChar char="n"/>
              <a:defRPr/>
            </a:pPr>
            <a:r>
              <a:rPr lang="en-US" sz="2000" b="1" dirty="0" smtClean="0"/>
              <a:t>Additional test questions pertaining to local specific topics may be added</a:t>
            </a:r>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1200150" lvl="3"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b="1" dirty="0"/>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1200150" lvl="3"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742950" lvl="2" indent="-285750" eaLnBrk="0" hangingPunct="0">
              <a:spcBef>
                <a:spcPct val="20000"/>
              </a:spcBef>
              <a:buClr>
                <a:schemeClr val="accent2">
                  <a:lumMod val="50000"/>
                </a:schemeClr>
              </a:buClr>
              <a:buSzPct val="80000"/>
              <a:buFont typeface="Wingdings" pitchFamily="2" charset="2"/>
              <a:buChar char="n"/>
              <a:defRPr/>
            </a:pPr>
            <a:endParaRPr lang="en-US" sz="2400" dirty="0"/>
          </a:p>
          <a:p>
            <a:pPr marL="285750" lvl="1" indent="-285750" eaLnBrk="0" hangingPunct="0">
              <a:spcBef>
                <a:spcPct val="20000"/>
              </a:spcBef>
              <a:buClr>
                <a:schemeClr val="accent2">
                  <a:lumMod val="50000"/>
                </a:schemeClr>
              </a:buClr>
              <a:buSzPct val="80000"/>
              <a:buFont typeface="Wingdings" pitchFamily="2" charset="2"/>
              <a:buChar char="n"/>
              <a:defRPr/>
            </a:pPr>
            <a:endParaRPr lang="en-US" sz="2400" dirty="0">
              <a:latin typeface="Arial" charset="0"/>
            </a:endParaRPr>
          </a:p>
        </p:txBody>
      </p:sp>
      <p:sp>
        <p:nvSpPr>
          <p:cNvPr id="61443" name="Title 1"/>
          <p:cNvSpPr>
            <a:spLocks noGrp="1"/>
          </p:cNvSpPr>
          <p:nvPr>
            <p:ph type="title"/>
          </p:nvPr>
        </p:nvSpPr>
        <p:spPr>
          <a:xfrm>
            <a:off x="1436688" y="0"/>
            <a:ext cx="7343775" cy="1190625"/>
          </a:xfrm>
        </p:spPr>
        <p:txBody>
          <a:bodyPr/>
          <a:lstStyle/>
          <a:p>
            <a:r>
              <a:rPr lang="en-US" dirty="0"/>
              <a:t>Nuclear Weapons Surety</a:t>
            </a:r>
            <a:br>
              <a:rPr lang="en-US" dirty="0"/>
            </a:br>
            <a:r>
              <a:rPr lang="en-US" sz="3200" dirty="0"/>
              <a:t>Test</a:t>
            </a:r>
            <a:endParaRPr lang="en-US" sz="3200" dirty="0" smtClean="0"/>
          </a:p>
        </p:txBody>
      </p:sp>
      <p:sp>
        <p:nvSpPr>
          <p:cNvPr id="5" name="Rectangle 7"/>
          <p:cNvSpPr txBox="1">
            <a:spLocks noChangeArrowheads="1"/>
          </p:cNvSpPr>
          <p:nvPr/>
        </p:nvSpPr>
        <p:spPr>
          <a:xfrm>
            <a:off x="7988300" y="6524625"/>
            <a:ext cx="1143000" cy="304800"/>
          </a:xfrm>
          <a:prstGeom prst="rect">
            <a:avLst/>
          </a:prstGeom>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3831E9-71BB-4E9C-BECE-93EA125674B9}" type="slidenum">
              <a:rPr kumimoji="0" lang="en-US" sz="1000" b="0" i="0" u="none" strike="noStrike" kern="1200" cap="none" spc="0" normalizeH="0" baseline="0" noProof="0" smtClean="0">
                <a:ln>
                  <a:noFill/>
                </a:ln>
                <a:solidFill>
                  <a:schemeClr val="bg2"/>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sz="1000" b="0" i="0" u="none" strike="noStrike" kern="1200" cap="none" spc="0" normalizeH="0" baseline="0" noProof="0" dirty="0" smtClean="0">
              <a:ln>
                <a:noFill/>
              </a:ln>
              <a:solidFill>
                <a:schemeClr val="bg2"/>
              </a:solidFill>
              <a:effectLst/>
              <a:uLnTx/>
              <a:uFillTx/>
              <a:latin typeface="Arial" pitchFamily="34" charset="0"/>
              <a:ea typeface="+mn-ea"/>
              <a:cs typeface="+mn-cs"/>
            </a:endParaRPr>
          </a:p>
        </p:txBody>
      </p:sp>
    </p:spTree>
    <p:extLst>
      <p:ext uri="{BB962C8B-B14F-4D97-AF65-F5344CB8AC3E}">
        <p14:creationId xmlns:p14="http://schemas.microsoft.com/office/powerpoint/2010/main" val="292112588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Nuclear </a:t>
            </a:r>
            <a:r>
              <a:rPr lang="en-US" dirty="0"/>
              <a:t>Weapons </a:t>
            </a:r>
          </a:p>
        </p:txBody>
      </p:sp>
      <p:sp>
        <p:nvSpPr>
          <p:cNvPr id="3" name="Content Placeholder 2"/>
          <p:cNvSpPr>
            <a:spLocks noGrp="1"/>
          </p:cNvSpPr>
          <p:nvPr>
            <p:ph idx="1"/>
          </p:nvPr>
        </p:nvSpPr>
        <p:spPr>
          <a:xfrm>
            <a:off x="304800" y="1466850"/>
            <a:ext cx="8291731" cy="4324350"/>
          </a:xfrm>
        </p:spPr>
        <p:txBody>
          <a:bodyPr/>
          <a:lstStyle/>
          <a:p>
            <a:pPr marL="274320">
              <a:spcBef>
                <a:spcPts val="600"/>
              </a:spcBef>
            </a:pPr>
            <a:r>
              <a:rPr lang="en-US" sz="2000" b="1" dirty="0" smtClean="0"/>
              <a:t>6 August 1945, “Little Boy” </a:t>
            </a:r>
            <a:r>
              <a:rPr lang="en-US" sz="2000" b="1" dirty="0"/>
              <a:t>released over </a:t>
            </a:r>
            <a:r>
              <a:rPr lang="en-US" sz="2000" b="1" dirty="0" smtClean="0"/>
              <a:t>Hiroshima</a:t>
            </a:r>
          </a:p>
          <a:p>
            <a:pPr lvl="1">
              <a:spcBef>
                <a:spcPts val="25"/>
              </a:spcBef>
            </a:pPr>
            <a:r>
              <a:rPr lang="en-US" sz="2000" b="1" dirty="0" smtClean="0"/>
              <a:t>Equivalent </a:t>
            </a:r>
            <a:r>
              <a:rPr lang="en-US" sz="2000" b="1" dirty="0"/>
              <a:t>to over </a:t>
            </a:r>
            <a:r>
              <a:rPr lang="en-US" sz="2000" b="1" dirty="0" smtClean="0"/>
              <a:t>15,000 tons of TNT</a:t>
            </a:r>
          </a:p>
          <a:p>
            <a:pPr lvl="1">
              <a:spcBef>
                <a:spcPts val="25"/>
              </a:spcBef>
            </a:pPr>
            <a:endParaRPr lang="en-US" sz="800" b="1" dirty="0" smtClean="0"/>
          </a:p>
          <a:p>
            <a:r>
              <a:rPr lang="en-US" sz="2000" b="1" dirty="0" smtClean="0"/>
              <a:t>9 August 1945, “Fat Man” released over </a:t>
            </a:r>
            <a:r>
              <a:rPr lang="en-US" sz="2000" b="1" dirty="0"/>
              <a:t>Nagasaki</a:t>
            </a:r>
          </a:p>
          <a:p>
            <a:pPr lvl="1">
              <a:spcBef>
                <a:spcPts val="30"/>
              </a:spcBef>
            </a:pPr>
            <a:r>
              <a:rPr lang="en-US" sz="2000" b="1" dirty="0"/>
              <a:t>Equivalent to over </a:t>
            </a:r>
            <a:r>
              <a:rPr lang="en-US" sz="2000" b="1" dirty="0" smtClean="0"/>
              <a:t>20,000 tons </a:t>
            </a:r>
            <a:r>
              <a:rPr lang="en-US" sz="2000" b="1" dirty="0"/>
              <a:t>of </a:t>
            </a:r>
            <a:r>
              <a:rPr lang="en-US" sz="2000" b="1" dirty="0" smtClean="0"/>
              <a:t>TNT</a:t>
            </a:r>
          </a:p>
          <a:p>
            <a:pPr lvl="1">
              <a:spcBef>
                <a:spcPts val="30"/>
              </a:spcBef>
            </a:pPr>
            <a:endParaRPr lang="en-US" sz="800" b="1" dirty="0" smtClean="0"/>
          </a:p>
          <a:p>
            <a:pPr>
              <a:spcBef>
                <a:spcPts val="60"/>
              </a:spcBef>
            </a:pPr>
            <a:r>
              <a:rPr lang="en-US" sz="2000" b="1" dirty="0" smtClean="0"/>
              <a:t>Post World </a:t>
            </a:r>
            <a:r>
              <a:rPr lang="en-US" sz="2000" b="1" dirty="0"/>
              <a:t>War II</a:t>
            </a:r>
          </a:p>
          <a:p>
            <a:pPr marL="685800" lvl="1">
              <a:spcBef>
                <a:spcPts val="30"/>
              </a:spcBef>
            </a:pPr>
            <a:r>
              <a:rPr lang="en-US" sz="2000" b="1" dirty="0"/>
              <a:t>Cold </a:t>
            </a:r>
            <a:r>
              <a:rPr lang="en-US" sz="2000" b="1" dirty="0" smtClean="0"/>
              <a:t>War &amp; Arms Race (</a:t>
            </a:r>
            <a:r>
              <a:rPr lang="en-US" sz="2000" b="1" dirty="0"/>
              <a:t>1947-1991) </a:t>
            </a:r>
          </a:p>
          <a:p>
            <a:pPr marL="1188720" lvl="3" indent="-283464">
              <a:spcBef>
                <a:spcPts val="30"/>
              </a:spcBef>
            </a:pPr>
            <a:r>
              <a:rPr lang="en-US" b="1" dirty="0" smtClean="0"/>
              <a:t>U.S.S.R. </a:t>
            </a:r>
            <a:r>
              <a:rPr lang="en-US" b="1" dirty="0"/>
              <a:t>and </a:t>
            </a:r>
            <a:r>
              <a:rPr lang="en-US" b="1" dirty="0" smtClean="0"/>
              <a:t>U.S. significantly expand nuclear arsenals &amp; weapon stockpiles</a:t>
            </a:r>
          </a:p>
          <a:p>
            <a:pPr marL="1188720" lvl="3" indent="-283464">
              <a:spcBef>
                <a:spcPts val="30"/>
              </a:spcBef>
            </a:pPr>
            <a:r>
              <a:rPr lang="en-US" b="1" dirty="0" smtClean="0"/>
              <a:t>By 1964, five nations maintain a nuclear weapons program/capability</a:t>
            </a:r>
          </a:p>
          <a:p>
            <a:pPr marL="1188720" lvl="3" indent="-283464">
              <a:spcBef>
                <a:spcPts val="30"/>
              </a:spcBef>
            </a:pPr>
            <a:endParaRPr lang="en-US" sz="800" b="1" dirty="0"/>
          </a:p>
          <a:p>
            <a:pPr marL="685800" lvl="2" indent="-283464">
              <a:spcBef>
                <a:spcPts val="60"/>
              </a:spcBef>
            </a:pPr>
            <a:r>
              <a:rPr lang="en-US" b="1" dirty="0" smtClean="0"/>
              <a:t>1970 </a:t>
            </a:r>
            <a:r>
              <a:rPr lang="en-US" b="1" dirty="0"/>
              <a:t>- Treaty on the Non-Proliferation of Nuclear </a:t>
            </a:r>
            <a:r>
              <a:rPr lang="en-US" b="1" dirty="0" smtClean="0"/>
              <a:t>weapons</a:t>
            </a:r>
            <a:endParaRPr lang="en-US" b="1" dirty="0"/>
          </a:p>
          <a:p>
            <a:pPr marL="1188720" lvl="3" indent="-283464">
              <a:spcBef>
                <a:spcPts val="30"/>
              </a:spcBef>
            </a:pPr>
            <a:r>
              <a:rPr lang="en-US" b="1" dirty="0"/>
              <a:t>Established Nuclear and Non-Nuclear </a:t>
            </a:r>
            <a:r>
              <a:rPr lang="en-US" b="1" dirty="0" smtClean="0"/>
              <a:t>States</a:t>
            </a:r>
          </a:p>
          <a:p>
            <a:pPr marL="1188720" lvl="3" indent="-283464">
              <a:spcBef>
                <a:spcPts val="30"/>
              </a:spcBef>
            </a:pPr>
            <a:r>
              <a:rPr lang="en-US" b="1" dirty="0" smtClean="0"/>
              <a:t>189 member countries </a:t>
            </a:r>
          </a:p>
          <a:p>
            <a:pPr marL="1188720" lvl="3" indent="-283464">
              <a:spcBef>
                <a:spcPts val="30"/>
              </a:spcBef>
            </a:pPr>
            <a:endParaRPr lang="en-US" sz="800" b="1" dirty="0" smtClean="0"/>
          </a:p>
          <a:p>
            <a:pPr marL="685800" lvl="2" indent="-283464">
              <a:spcBef>
                <a:spcPts val="30"/>
              </a:spcBef>
            </a:pPr>
            <a:r>
              <a:rPr lang="en-US" b="1" dirty="0" smtClean="0"/>
              <a:t>By 2006, three additional nations developed nuclear weapons</a:t>
            </a:r>
            <a:endParaRPr lang="en-US" b="1" dirty="0"/>
          </a:p>
          <a:p>
            <a:pPr marL="1188720" lvl="3" indent="-283464">
              <a:spcBef>
                <a:spcPts val="30"/>
              </a:spcBef>
            </a:pPr>
            <a:endParaRPr lang="en-US" b="1" dirty="0" smtClean="0"/>
          </a:p>
          <a:p>
            <a:pPr marL="615633" lvl="2" indent="-283464">
              <a:spcBef>
                <a:spcPts val="30"/>
              </a:spcBef>
            </a:pPr>
            <a:endParaRPr lang="en-US" b="1" dirty="0"/>
          </a:p>
          <a:p>
            <a:pPr>
              <a:spcBef>
                <a:spcPts val="30"/>
              </a:spcBef>
            </a:pPr>
            <a:endParaRPr lang="en-US" b="1" dirty="0"/>
          </a:p>
          <a:p>
            <a:pPr lvl="1">
              <a:spcBef>
                <a:spcPts val="30"/>
              </a:spcBef>
            </a:pPr>
            <a:endParaRPr lang="en-US" sz="2000" b="1" dirty="0" smtClean="0"/>
          </a:p>
          <a:p>
            <a:endParaRPr lang="en-US" b="1" dirty="0"/>
          </a:p>
          <a:p>
            <a:pPr lvl="1"/>
            <a:endParaRPr lang="en-US" dirty="0" smtClean="0"/>
          </a:p>
          <a:p>
            <a:pPr lvl="1"/>
            <a:endParaRPr lang="en-US" dirty="0"/>
          </a:p>
          <a:p>
            <a:endParaRPr lang="en-US" dirty="0" smtClean="0"/>
          </a:p>
          <a:p>
            <a:pPr lvl="1"/>
            <a:endParaRPr lang="en-US" dirty="0"/>
          </a:p>
          <a:p>
            <a:endParaRPr lang="en-US" dirty="0"/>
          </a:p>
          <a:p>
            <a:pPr lvl="1"/>
            <a:endParaRPr lang="en-US" dirty="0"/>
          </a:p>
          <a:p>
            <a:pPr lvl="1"/>
            <a:endParaRPr lang="en-US" dirty="0"/>
          </a:p>
        </p:txBody>
      </p:sp>
      <p:sp>
        <p:nvSpPr>
          <p:cNvPr id="4" name="Slide Number Placeholder 3"/>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6</a:t>
            </a:fld>
            <a:endParaRPr lang="en-US" dirty="0">
              <a:solidFill>
                <a:srgbClr val="808080"/>
              </a:solidFill>
            </a:endParaRPr>
          </a:p>
        </p:txBody>
      </p:sp>
    </p:spTree>
    <p:extLst>
      <p:ext uri="{BB962C8B-B14F-4D97-AF65-F5344CB8AC3E}">
        <p14:creationId xmlns:p14="http://schemas.microsoft.com/office/powerpoint/2010/main" val="177024294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81000" y="1371600"/>
            <a:ext cx="8382000" cy="1195754"/>
          </a:xfrm>
          <a:prstGeom prst="rect">
            <a:avLst/>
          </a:prstGeom>
          <a:solidFill>
            <a:srgbClr val="DDDDDD"/>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400" b="1" dirty="0"/>
              <a:t>The Nuclear Deterrence Mission you are engaged in and support each day is the most critical, “can’t fail” mission in America today</a:t>
            </a:r>
          </a:p>
        </p:txBody>
      </p:sp>
      <p:sp>
        <p:nvSpPr>
          <p:cNvPr id="2" name="Title 1"/>
          <p:cNvSpPr>
            <a:spLocks noGrp="1"/>
          </p:cNvSpPr>
          <p:nvPr>
            <p:ph type="title"/>
          </p:nvPr>
        </p:nvSpPr>
        <p:spPr/>
        <p:txBody>
          <a:bodyPr/>
          <a:lstStyle/>
          <a:p>
            <a:r>
              <a:rPr lang="en-US" dirty="0"/>
              <a:t>Possible Adverse Effects   </a:t>
            </a:r>
            <a:r>
              <a:rPr lang="en-US" sz="3200" dirty="0">
                <a:solidFill>
                  <a:schemeClr val="accent2">
                    <a:lumMod val="50000"/>
                  </a:schemeClr>
                </a:solidFill>
              </a:rPr>
              <a:t>Nuclear Surety </a:t>
            </a:r>
            <a:r>
              <a:rPr lang="en-US" sz="3200" dirty="0" smtClean="0">
                <a:solidFill>
                  <a:schemeClr val="accent2">
                    <a:lumMod val="50000"/>
                  </a:schemeClr>
                </a:solidFill>
              </a:rPr>
              <a:t>Incidents/Mishaps</a:t>
            </a:r>
            <a:endParaRPr lang="en-US" sz="3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803" y="2665633"/>
            <a:ext cx="5810395" cy="3708399"/>
          </a:xfrm>
          <a:prstGeom prst="rect">
            <a:avLst/>
          </a:prstGeom>
          <a:ln>
            <a:solidFill>
              <a:schemeClr val="tx1"/>
            </a:solidFill>
          </a:ln>
          <a:effectLst>
            <a:glow rad="63500">
              <a:schemeClr val="accent4">
                <a:satMod val="175000"/>
                <a:alpha val="40000"/>
              </a:schemeClr>
            </a:glow>
          </a:effectLst>
        </p:spPr>
      </p:pic>
      <p:sp>
        <p:nvSpPr>
          <p:cNvPr id="5" name="Slide Number Placeholder 4"/>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7</a:t>
            </a:fld>
            <a:endParaRPr lang="en-US" dirty="0">
              <a:solidFill>
                <a:srgbClr val="808080"/>
              </a:solidFill>
            </a:endParaRPr>
          </a:p>
        </p:txBody>
      </p:sp>
    </p:spTree>
    <p:extLst>
      <p:ext uri="{BB962C8B-B14F-4D97-AF65-F5344CB8AC3E}">
        <p14:creationId xmlns:p14="http://schemas.microsoft.com/office/powerpoint/2010/main" val="338608914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Adverse Effects   </a:t>
            </a:r>
            <a:r>
              <a:rPr lang="en-US" sz="3200" dirty="0">
                <a:solidFill>
                  <a:schemeClr val="accent2">
                    <a:lumMod val="50000"/>
                  </a:schemeClr>
                </a:solidFill>
              </a:rPr>
              <a:t>Nuclear Surety </a:t>
            </a:r>
            <a:r>
              <a:rPr lang="en-US" sz="3200" dirty="0" smtClean="0">
                <a:solidFill>
                  <a:schemeClr val="accent2">
                    <a:lumMod val="50000"/>
                  </a:schemeClr>
                </a:solidFill>
              </a:rPr>
              <a:t>Incidents/Mishaps</a:t>
            </a:r>
            <a:endParaRPr lang="en-US" sz="3200" dirty="0"/>
          </a:p>
        </p:txBody>
      </p:sp>
      <p:sp>
        <p:nvSpPr>
          <p:cNvPr id="3" name="Content Placeholder 2"/>
          <p:cNvSpPr>
            <a:spLocks noGrp="1"/>
          </p:cNvSpPr>
          <p:nvPr>
            <p:ph idx="1"/>
          </p:nvPr>
        </p:nvSpPr>
        <p:spPr>
          <a:xfrm>
            <a:off x="381000" y="1447800"/>
            <a:ext cx="8382000" cy="4324350"/>
          </a:xfrm>
        </p:spPr>
        <p:txBody>
          <a:bodyPr/>
          <a:lstStyle/>
          <a:p>
            <a:pPr>
              <a:spcBef>
                <a:spcPts val="60"/>
              </a:spcBef>
            </a:pPr>
            <a:r>
              <a:rPr lang="en-US" sz="2000" b="1" dirty="0" smtClean="0"/>
              <a:t>Nuclear weapons are designed inherently safe to prevent unauthorized or accidental nuclear yields</a:t>
            </a:r>
          </a:p>
          <a:p>
            <a:pPr>
              <a:spcBef>
                <a:spcPts val="60"/>
              </a:spcBef>
            </a:pPr>
            <a:endParaRPr lang="en-US" sz="800" b="1" dirty="0" smtClean="0"/>
          </a:p>
          <a:p>
            <a:pPr>
              <a:spcBef>
                <a:spcPts val="60"/>
              </a:spcBef>
            </a:pPr>
            <a:r>
              <a:rPr lang="en-US" sz="2000" b="1" dirty="0" smtClean="0"/>
              <a:t>The AF also protects nuclear resources and prevents mishaps through:</a:t>
            </a:r>
          </a:p>
          <a:p>
            <a:pPr>
              <a:spcBef>
                <a:spcPts val="60"/>
              </a:spcBef>
            </a:pPr>
            <a:endParaRPr lang="en-US" sz="800" b="1" dirty="0" smtClean="0"/>
          </a:p>
          <a:p>
            <a:pPr lvl="1">
              <a:spcBef>
                <a:spcPts val="30"/>
              </a:spcBef>
            </a:pPr>
            <a:r>
              <a:rPr lang="en-US" sz="2000" b="1" dirty="0" smtClean="0"/>
              <a:t>Personnel Reliability Assurance Program (PRAP)</a:t>
            </a:r>
          </a:p>
          <a:p>
            <a:pPr lvl="1">
              <a:spcBef>
                <a:spcPts val="30"/>
              </a:spcBef>
            </a:pPr>
            <a:r>
              <a:rPr lang="en-US" sz="2000" b="1" dirty="0" smtClean="0"/>
              <a:t>Nuclear Certification (systems, equipment, processes)</a:t>
            </a:r>
          </a:p>
          <a:p>
            <a:pPr lvl="1">
              <a:spcBef>
                <a:spcPts val="30"/>
              </a:spcBef>
            </a:pPr>
            <a:r>
              <a:rPr lang="en-US" sz="2000" b="1" dirty="0" smtClean="0"/>
              <a:t>Formalized procedures (AFIs, T.O.’s WSSRs, etc.)</a:t>
            </a:r>
          </a:p>
          <a:p>
            <a:pPr lvl="1">
              <a:spcBef>
                <a:spcPts val="30"/>
              </a:spcBef>
            </a:pPr>
            <a:endParaRPr lang="en-US" sz="800" b="1" dirty="0" smtClean="0"/>
          </a:p>
          <a:p>
            <a:pPr>
              <a:spcBef>
                <a:spcPts val="60"/>
              </a:spcBef>
            </a:pPr>
            <a:r>
              <a:rPr lang="en-US" sz="2000" b="1" u="sng" dirty="0" smtClean="0"/>
              <a:t>YOU</a:t>
            </a:r>
            <a:r>
              <a:rPr lang="en-US" sz="2000" b="1" dirty="0" smtClean="0"/>
              <a:t> are essential to nuclear surety and must comply with </a:t>
            </a:r>
            <a:r>
              <a:rPr lang="en-US" sz="2000" b="1" dirty="0" err="1" smtClean="0"/>
              <a:t>DoD</a:t>
            </a:r>
            <a:r>
              <a:rPr lang="en-US" sz="2000" b="1" dirty="0" smtClean="0"/>
              <a:t> and AF guidance to prevent incidents/mishaps</a:t>
            </a:r>
          </a:p>
          <a:p>
            <a:pPr>
              <a:spcBef>
                <a:spcPts val="60"/>
              </a:spcBef>
            </a:pPr>
            <a:endParaRPr lang="en-US" sz="800" b="1" dirty="0" smtClean="0"/>
          </a:p>
          <a:p>
            <a:pPr>
              <a:spcBef>
                <a:spcPts val="60"/>
              </a:spcBef>
            </a:pPr>
            <a:r>
              <a:rPr lang="en-US" sz="2000" b="1" dirty="0" smtClean="0"/>
              <a:t>Nuclear incidents or mishaps have far reaching consequences</a:t>
            </a:r>
          </a:p>
          <a:p>
            <a:pPr>
              <a:spcBef>
                <a:spcPts val="60"/>
              </a:spcBef>
            </a:pPr>
            <a:endParaRPr lang="en-US" sz="800" b="1" dirty="0" smtClean="0"/>
          </a:p>
          <a:p>
            <a:pPr lvl="1">
              <a:spcBef>
                <a:spcPts val="30"/>
              </a:spcBef>
            </a:pPr>
            <a:r>
              <a:rPr lang="en-US" sz="2000" b="1" dirty="0" smtClean="0"/>
              <a:t>Negative political and psychological effects</a:t>
            </a:r>
          </a:p>
          <a:p>
            <a:pPr lvl="1">
              <a:spcBef>
                <a:spcPts val="30"/>
              </a:spcBef>
            </a:pPr>
            <a:r>
              <a:rPr lang="en-US" sz="2000" b="1" dirty="0" smtClean="0"/>
              <a:t>Loss of public and ally confidence in our ability as stewards</a:t>
            </a:r>
          </a:p>
          <a:p>
            <a:pPr lvl="1">
              <a:spcBef>
                <a:spcPts val="30"/>
              </a:spcBef>
            </a:pPr>
            <a:r>
              <a:rPr lang="en-US" sz="2000" b="1" dirty="0" smtClean="0"/>
              <a:t>Can cause tremendous loss of life and/or property</a:t>
            </a:r>
          </a:p>
          <a:p>
            <a:pPr lvl="1">
              <a:spcBef>
                <a:spcPts val="30"/>
              </a:spcBef>
            </a:pPr>
            <a:endParaRPr lang="en-US" sz="2000" dirty="0" smtClean="0"/>
          </a:p>
          <a:p>
            <a:pPr lvl="1"/>
            <a:endParaRPr lang="en-US" sz="1800" dirty="0" smtClean="0"/>
          </a:p>
          <a:p>
            <a:pPr lvl="1"/>
            <a:endParaRPr lang="en-US" sz="1800" dirty="0" smtClean="0"/>
          </a:p>
        </p:txBody>
      </p:sp>
      <p:sp>
        <p:nvSpPr>
          <p:cNvPr id="5" name="Slide Number Placeholder 4"/>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8</a:t>
            </a:fld>
            <a:endParaRPr lang="en-US" dirty="0">
              <a:solidFill>
                <a:srgbClr val="808080"/>
              </a:solidFill>
            </a:endParaRPr>
          </a:p>
        </p:txBody>
      </p:sp>
    </p:spTree>
    <p:extLst>
      <p:ext uri="{BB962C8B-B14F-4D97-AF65-F5344CB8AC3E}">
        <p14:creationId xmlns:p14="http://schemas.microsoft.com/office/powerpoint/2010/main" val="349398649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lumMod val="50000"/>
                  </a:schemeClr>
                </a:solidFill>
              </a:rPr>
              <a:t>Nuclear Surety Incidents/Mishaps</a:t>
            </a:r>
            <a:endParaRPr lang="en-US" dirty="0">
              <a:solidFill>
                <a:schemeClr val="accent2">
                  <a:lumMod val="50000"/>
                </a:schemeClr>
              </a:solidFill>
            </a:endParaRPr>
          </a:p>
        </p:txBody>
      </p:sp>
      <p:sp>
        <p:nvSpPr>
          <p:cNvPr id="3" name="Content Placeholder 2"/>
          <p:cNvSpPr>
            <a:spLocks noGrp="1"/>
          </p:cNvSpPr>
          <p:nvPr>
            <p:ph idx="1"/>
          </p:nvPr>
        </p:nvSpPr>
        <p:spPr>
          <a:xfrm>
            <a:off x="381000" y="1367887"/>
            <a:ext cx="8536207" cy="4892235"/>
          </a:xfrm>
        </p:spPr>
        <p:txBody>
          <a:bodyPr/>
          <a:lstStyle/>
          <a:p>
            <a:r>
              <a:rPr lang="en-US" sz="2000" b="1" dirty="0" smtClean="0"/>
              <a:t>Damascus, Arkansas (1980)</a:t>
            </a:r>
          </a:p>
          <a:p>
            <a:endParaRPr lang="en-US" sz="800" b="1" dirty="0" smtClean="0"/>
          </a:p>
          <a:p>
            <a:pPr marL="548640" lvl="1"/>
            <a:r>
              <a:rPr lang="en-US" sz="2000" b="1" dirty="0" smtClean="0"/>
              <a:t>Maintainer drops socket down silo, hitting missile wall and causing fuel leak</a:t>
            </a:r>
          </a:p>
          <a:p>
            <a:pPr marL="548640" lvl="1"/>
            <a:r>
              <a:rPr lang="en-US" sz="2000" b="1" dirty="0" smtClean="0"/>
              <a:t>Explosion blew 740-ton hatch into the air</a:t>
            </a:r>
          </a:p>
          <a:p>
            <a:pPr marL="548640" lvl="1"/>
            <a:r>
              <a:rPr lang="en-US" sz="2000" b="1" dirty="0" smtClean="0"/>
              <a:t>1 dead, 21 injured</a:t>
            </a:r>
          </a:p>
          <a:p>
            <a:pPr marL="548640" lvl="1"/>
            <a:r>
              <a:rPr lang="en-US" sz="2000" b="1" dirty="0" smtClean="0"/>
              <a:t>$250M in damages</a:t>
            </a:r>
          </a:p>
          <a:p>
            <a:pPr marL="886778" lvl="2"/>
            <a:r>
              <a:rPr lang="en-US" sz="1400" b="1" dirty="0" smtClean="0"/>
              <a:t>Over $719M in 2016 dollars</a:t>
            </a:r>
          </a:p>
          <a:p>
            <a:pPr marL="548640" lvl="1"/>
            <a:r>
              <a:rPr lang="en-US" sz="2000" b="1" dirty="0" smtClean="0"/>
              <a:t>Complete loss of site </a:t>
            </a:r>
          </a:p>
          <a:p>
            <a:pPr lvl="1"/>
            <a:endParaRPr lang="en-US" dirty="0" smtClean="0"/>
          </a:p>
          <a:p>
            <a:pPr lvl="1"/>
            <a:endParaRPr lang="en-US" dirty="0" smtClean="0"/>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0932" y="3088548"/>
            <a:ext cx="4619668" cy="3159852"/>
          </a:xfrm>
          <a:prstGeom prst="rect">
            <a:avLst/>
          </a:prstGeom>
          <a:ln>
            <a:solidFill>
              <a:schemeClr val="tx2"/>
            </a:solidFill>
          </a:ln>
          <a:effectLst>
            <a:outerShdw blurRad="50800" dist="38100" dir="5400000" algn="t" rotWithShape="0">
              <a:prstClr val="black">
                <a:alpha val="40000"/>
              </a:prstClr>
            </a:outerShdw>
          </a:effectLst>
        </p:spPr>
      </p:pic>
      <p:sp>
        <p:nvSpPr>
          <p:cNvPr id="5" name="Slide Number Placeholder 4"/>
          <p:cNvSpPr>
            <a:spLocks noGrp="1"/>
          </p:cNvSpPr>
          <p:nvPr>
            <p:ph type="sldNum" sz="quarter" idx="11"/>
          </p:nvPr>
        </p:nvSpPr>
        <p:spPr/>
        <p:txBody>
          <a:bodyPr/>
          <a:lstStyle/>
          <a:p>
            <a:pPr fontAlgn="base">
              <a:spcBef>
                <a:spcPct val="0"/>
              </a:spcBef>
              <a:spcAft>
                <a:spcPct val="0"/>
              </a:spcAft>
              <a:defRPr/>
            </a:pPr>
            <a:fld id="{BA482E15-DB5F-4680-B1FA-1E40ED80A03D}" type="slidenum">
              <a:rPr lang="en-US" smtClean="0"/>
              <a:pPr fontAlgn="base">
                <a:spcBef>
                  <a:spcPct val="0"/>
                </a:spcBef>
                <a:spcAft>
                  <a:spcPct val="0"/>
                </a:spcAft>
                <a:defRPr/>
              </a:pPr>
              <a:t>9</a:t>
            </a:fld>
            <a:endParaRPr lang="en-US" dirty="0">
              <a:solidFill>
                <a:srgbClr val="808080"/>
              </a:solidFill>
            </a:endParaRPr>
          </a:p>
        </p:txBody>
      </p:sp>
    </p:spTree>
    <p:extLst>
      <p:ext uri="{BB962C8B-B14F-4D97-AF65-F5344CB8AC3E}">
        <p14:creationId xmlns:p14="http://schemas.microsoft.com/office/powerpoint/2010/main" val="2988073368"/>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USAF(Unclas)">
  <a:themeElements>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C2D83"/>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0C2D83"/>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USAF(Unclas)">
  <a:themeElements>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C2D83"/>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0C2D83"/>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USAF(Unclas)">
  <a:themeElements>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C2D83"/>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0C2D83"/>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USAF(Unclas)">
  <a:themeElements>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C2D83"/>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0C2D83"/>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18732</TotalTime>
  <Words>5274</Words>
  <Application>Microsoft Office PowerPoint</Application>
  <PresentationFormat>On-screen Show (4:3)</PresentationFormat>
  <Paragraphs>817</Paragraphs>
  <Slides>58</Slides>
  <Notes>45</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58</vt:i4>
      </vt:variant>
    </vt:vector>
  </HeadingPairs>
  <TitlesOfParts>
    <vt:vector size="72" baseType="lpstr">
      <vt:lpstr>MS PGothic</vt:lpstr>
      <vt:lpstr>Arial</vt:lpstr>
      <vt:lpstr>Baskerville Old Face</vt:lpstr>
      <vt:lpstr>Calibri</vt:lpstr>
      <vt:lpstr>Century Schoolbook</vt:lpstr>
      <vt:lpstr>Monotype Sorts</vt:lpstr>
      <vt:lpstr>Old English Text MT</vt:lpstr>
      <vt:lpstr>Times</vt:lpstr>
      <vt:lpstr>Times New Roman</vt:lpstr>
      <vt:lpstr>Wingdings</vt:lpstr>
      <vt:lpstr>USAF(Unclas)</vt:lpstr>
      <vt:lpstr>1_USAF(Unclas)</vt:lpstr>
      <vt:lpstr>2_USAF(Unclas)</vt:lpstr>
      <vt:lpstr>3_USAF(Unclas)</vt:lpstr>
      <vt:lpstr>PowerPoint Presentation</vt:lpstr>
      <vt:lpstr>PowerPoint Presentation</vt:lpstr>
      <vt:lpstr>  Nuclear Weapons Surety Overview</vt:lpstr>
      <vt:lpstr>Nuclear Weapons Surety  The Importance and Need for U.S. Nuclear Capability</vt:lpstr>
      <vt:lpstr>  Importance of and Need for  U.S. Nuclear Capability</vt:lpstr>
      <vt:lpstr>History of Nuclear Weapons </vt:lpstr>
      <vt:lpstr>Possible Adverse Effects   Nuclear Surety Incidents/Mishaps</vt:lpstr>
      <vt:lpstr>Possible Adverse Effects   Nuclear Surety Incidents/Mishaps</vt:lpstr>
      <vt:lpstr>Nuclear Surety Incidents/Mishaps</vt:lpstr>
      <vt:lpstr>PowerPoint Presentation</vt:lpstr>
      <vt:lpstr>PowerPoint Presentation</vt:lpstr>
      <vt:lpstr>Nuclear Weapons Surety</vt:lpstr>
      <vt:lpstr>Nuclear Surety Responsibilities</vt:lpstr>
      <vt:lpstr>Nuclear Surety Responsibilities</vt:lpstr>
      <vt:lpstr>Nuclear Weapon Surety</vt:lpstr>
      <vt:lpstr>Nuclear Weapon Surety Weapon System Safety Rules</vt:lpstr>
      <vt:lpstr>Weapon System Safety Rules</vt:lpstr>
      <vt:lpstr>Nuclear Weapons Surety Mishap and Deficiency Reporting</vt:lpstr>
      <vt:lpstr>625 STOS Mishap Reporting Procedures </vt:lpstr>
      <vt:lpstr>Mishap and Deficiency Reporting </vt:lpstr>
      <vt:lpstr>DULL SWORD Deficiencies</vt:lpstr>
      <vt:lpstr>DULL SWORD Examples Deficiencies</vt:lpstr>
      <vt:lpstr>BENT SPEAR Nuclear Incident</vt:lpstr>
      <vt:lpstr>NUCFLASH Nuclear Weapon Accident</vt:lpstr>
      <vt:lpstr>BROKEN ARROW Nuclear Weapon Accident</vt:lpstr>
      <vt:lpstr>EMPTY QUIVER Nuclear Weapon Accident</vt:lpstr>
      <vt:lpstr>Nuclear Weapons Surety Mishap and Hazard Reporting</vt:lpstr>
      <vt:lpstr>Nuclear Weapons Surety</vt:lpstr>
      <vt:lpstr>Nuclear Weapons Surety Intrinsic Radiation</vt:lpstr>
      <vt:lpstr>Nuclear Weapons Surety As Low As Reasonably Achievable</vt:lpstr>
      <vt:lpstr>Nuclear Weapons Surety</vt:lpstr>
      <vt:lpstr>Nuclear Weapons Surety</vt:lpstr>
      <vt:lpstr>Nuclear Weapons Surety Protection Level 1 </vt:lpstr>
      <vt:lpstr>Nuclear Weapons Surety Security Incidents</vt:lpstr>
      <vt:lpstr>Nuclear Weapons Surety Exclusion Areas / No-Lone Zones </vt:lpstr>
      <vt:lpstr>625 STOS/DOO Access Requirements</vt:lpstr>
      <vt:lpstr>Manned E-6B No-Lone Zone Areas</vt:lpstr>
      <vt:lpstr>Nuclear Weapons Surety Certified Critical Component</vt:lpstr>
      <vt:lpstr>625 STOS/DOO ALCS  Critical Components</vt:lpstr>
      <vt:lpstr> 625 STOS/DOM Critical/Non-Critical Components that Require TPC </vt:lpstr>
      <vt:lpstr>625 STOS/DOO Critical Components Installed in Equipment Rack</vt:lpstr>
      <vt:lpstr>Nuclear Weapons Surety Two-Person Concept</vt:lpstr>
      <vt:lpstr>Nuclear Weapons Surety Sole Vouching Authority </vt:lpstr>
      <vt:lpstr>Nuclear Weapons Surety National Defense Area / Safe Haven</vt:lpstr>
      <vt:lpstr>Nuclear Weapon Surety Nuclear Certification Program</vt:lpstr>
      <vt:lpstr>Nuclear Certified Equipment Example</vt:lpstr>
      <vt:lpstr>Nuclear Weapon Surety Master Nuclear Certification List</vt:lpstr>
      <vt:lpstr>Master Nuclear         Certification List</vt:lpstr>
      <vt:lpstr>Nuclear Certified                    Items &amp; Equipment</vt:lpstr>
      <vt:lpstr>Nuclear Weapons Surety</vt:lpstr>
      <vt:lpstr>Nuclear Weapons Surety  Personnel Reliability Assurance Program</vt:lpstr>
      <vt:lpstr>Nuclear Weapons Surety PRAP and You</vt:lpstr>
      <vt:lpstr>Nuclear Weapons Surety PRAP Impact to You</vt:lpstr>
      <vt:lpstr>Nuclear Weapons Surety</vt:lpstr>
      <vt:lpstr>Nuclear Weapons Surety       Local Specific Training</vt:lpstr>
      <vt:lpstr>625 STOS/DOO Proper Configuration of Alert E-6B</vt:lpstr>
      <vt:lpstr> 625 STOS Pre-Task Brief </vt:lpstr>
      <vt:lpstr>Nuclear Weapons Surety Test</vt:lpstr>
    </vt:vector>
  </TitlesOfParts>
  <Company>U.S Air Force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Force Nuclear Surety Training</dc:title>
  <dc:creator>MEDLEY, DAVID M MSgt USAF AFSEC AFSEC/SEWN</dc:creator>
  <cp:lastModifiedBy>LITALIEN, DEREK M MSgt USAF ACC 55 WG/SEW</cp:lastModifiedBy>
  <cp:revision>409</cp:revision>
  <cp:lastPrinted>2015-02-20T14:43:34Z</cp:lastPrinted>
  <dcterms:created xsi:type="dcterms:W3CDTF">2014-08-26T16:34:48Z</dcterms:created>
  <dcterms:modified xsi:type="dcterms:W3CDTF">2017-03-27T17:50:11Z</dcterms:modified>
</cp:coreProperties>
</file>